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Open Sans Bold" panose="020B0806030504020204" pitchFamily="34" charset="0"/>
      <p:regular r:id="rId22"/>
      <p:bold r:id="rId23"/>
    </p:embeddedFont>
    <p:embeddedFont>
      <p:font typeface="Open Sans Bold Italics" panose="020B0806030504020204" pitchFamily="34" charset="0"/>
      <p:regular r:id="rId24"/>
      <p:bold r:id="rId25"/>
      <p:italic r:id="rId26"/>
      <p:boldItalic r:id="rId27"/>
    </p:embeddedFont>
    <p:embeddedFont>
      <p:font typeface="Open Sans Light" panose="020F0302020204030204" pitchFamily="34" charset="0"/>
      <p:regular r:id="rId28"/>
      <p:italic r:id="rId29"/>
    </p:embeddedFont>
    <p:embeddedFont>
      <p:font typeface="Open Sans Light Bold" panose="020B0806030504020204"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83608" autoAdjust="0"/>
  </p:normalViewPr>
  <p:slideViewPr>
    <p:cSldViewPr>
      <p:cViewPr>
        <p:scale>
          <a:sx n="30" d="100"/>
          <a:sy n="30" d="100"/>
        </p:scale>
        <p:origin x="2176" y="1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slandhealth.c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Hello, my name is Katie, and today I will be providing a quick overview of Island Health, more formally known as the Vancouver Island Health Authority.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Island Health collaborates with many organizations to improve care delivery and patient health outcomes. However most notable, is Island Health's collaboration with the University of British Columbia (UBC) and the University of Victoria (UVic). Both universities work with the authority on various research projects. One of which is UVic and Island Health's private medical research into dementia treatment solutions.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For additional resources on the Island Health Authority, please feel free to click the links below. The first link is to a Google My Map, that shows some of Island Health’s Key facilities as well as provides some additional information about the facilities and the services they offer. The second link will take you to Island Health’s website, where you can access more information surrounding the authority and the people they serve.</a:t>
            </a:r>
          </a:p>
          <a:p>
            <a:endParaRPr lang="en-US" dirty="0"/>
          </a:p>
          <a:p>
            <a:r>
              <a:rPr lang="en-US" dirty="0"/>
              <a:t>Island Health Key Facilities: https://</a:t>
            </a:r>
            <a:r>
              <a:rPr lang="en-US" dirty="0" err="1"/>
              <a:t>www.google.com</a:t>
            </a:r>
            <a:r>
              <a:rPr lang="en-US" dirty="0"/>
              <a:t>/maps/d/</a:t>
            </a:r>
            <a:r>
              <a:rPr lang="en-US" dirty="0" err="1"/>
              <a:t>edit?mid</a:t>
            </a:r>
            <a:r>
              <a:rPr lang="en-US" dirty="0"/>
              <a:t>=1ZcEcyjaxftQsLyZAhpL3NAMPmUtvXvU&amp;usp=sharing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Island Health Website: </a:t>
            </a:r>
            <a:r>
              <a:rPr lang="en-CA" dirty="0">
                <a:hlinkClick r:id="rId3"/>
              </a:rPr>
              <a:t>https://www.islandhealth.ca/</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4524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Founded in 2001, Island Health is one of the six health authorities in BC. Primarily, Island Health is located on Vancouver Island and is broken up into 4 main geographical regions. Region 1 consists of the upper island (</a:t>
            </a:r>
            <a:r>
              <a:rPr lang="en-US" dirty="0" err="1"/>
              <a:t>comox</a:t>
            </a:r>
            <a:r>
              <a:rPr lang="en-US" dirty="0"/>
              <a:t> to Port Alice) and a portion of the mainland above Powell River. Region 2 includes the central part of the island such as Nanaimo and Tofino, while regions three and four encompass the greater Victoria and surrounding areas. These geographical regions are determined based on patient population density.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Island Health is dedicated to providing quality patient care and has committed to this in its Vision, Mission, and Values. Overall, Island Health has a vision of "excellent health and care for everyone, everywhere, every time". The organization will accomplish this through its mission of providing "superior health care through innovation, teaching, and research". As such, Island Health applies the "CARE" values to carry out both its' vision and mission. What this stands for is the "C" or courage to grow, "A" aspire to provide the highest level of care, "R" respect everyone, and finally "E" show empathy to all.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Island Health follows a traditional hierarchal structure, with elected board members in the top position. These individuals are elected based on their decision-making abilities, expertise, and experience. Reporting to these individuals is the CEO and President of the organization. Below the CEO is a number of various vice-president positions who work to foster patient and family-centered care and promote a culture of learning and collaboration.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For Island Health, organizational culture is something that is taken very seriously. The company assesses its' culture through the use of performance measures that evaluate employee engagement, longevity, and recruitment.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To accommodate its' large patient population, Island Health has many facilities that offer a variety of services. At Island health, there are a total of 150 care facilities such as hospitals, walk-in clinics, and care homes. Together, these facilities provide 37 unique care services. These services include but are not limited to chronic disease management, imaging and diagnostics, and both acute and long-term care.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Because of the wide variety of services it offers, Island health has a diverse set of employees. At Island Health, there is 2,000 medical personnel who work alongside 20,000 other employees (such as administrators and analysts). With the support of its' 6,000 volunteers, these employees are able to deliver quality patient care.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In total, Island Health is responsible to deliver care to a patient population of 794,000 people. This patient population is greatly diverse and consists of individuals of various backgrounds, beliefs, and ethnicities. Because of this, the authority's patient population contains individuals who have varying social determinants of health. These social determinants of health are non-medical factors that greatly impact one's health outcomes.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12.06.2022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Currently, Island Health has an annual operating budget of $2.5 billion dollars. 56% of this budget is spent on acute care, 17% on other services, 16% on residential care, and 11% spent on community care accordingly. Island Health receives its funding for operating from many contributors. However, the Ministry of Health, Medical Service Plan (MSP), and private donations remain the primary financial contributors.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notesSlide" Target="../notesSlides/notesSlide10.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islandhealth.ca/" TargetMode="External"/><Relationship Id="rId3" Type="http://schemas.openxmlformats.org/officeDocument/2006/relationships/slideLayout" Target="../slideLayouts/slideLayout7.xml"/><Relationship Id="rId7" Type="http://schemas.openxmlformats.org/officeDocument/2006/relationships/hyperlink" Target="https://www.google.com/maps/d/edit?mid=1ZcEcyjaxftQsLyZAhpL3NAMPmUtvXvU&amp;usp=sharing"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notesSlide" Target="../notesSlides/notesSlide1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notesSlide" Target="../notesSlides/notesSlide6.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a:stretch>
            <a:fillRect/>
          </a:stretch>
        </p:blipFill>
        <p:spPr>
          <a:xfrm>
            <a:off x="1028700" y="1878215"/>
            <a:ext cx="7853340" cy="6259179"/>
          </a:xfrm>
          <a:prstGeom prst="rect">
            <a:avLst/>
          </a:prstGeom>
        </p:spPr>
      </p:pic>
      <p:sp>
        <p:nvSpPr>
          <p:cNvPr id="3" name="TextBox 3"/>
          <p:cNvSpPr txBox="1"/>
          <p:nvPr/>
        </p:nvSpPr>
        <p:spPr>
          <a:xfrm>
            <a:off x="8466341" y="2498489"/>
            <a:ext cx="9026780" cy="5078313"/>
          </a:xfrm>
          <a:prstGeom prst="rect">
            <a:avLst/>
          </a:prstGeom>
        </p:spPr>
        <p:txBody>
          <a:bodyPr lIns="0" tIns="0" rIns="0" bIns="0" rtlCol="0" anchor="t">
            <a:spAutoFit/>
          </a:bodyPr>
          <a:lstStyle/>
          <a:p>
            <a:pPr>
              <a:lnSpc>
                <a:spcPts val="13200"/>
              </a:lnSpc>
            </a:pPr>
            <a:r>
              <a:rPr lang="en-US" sz="12000" b="1" dirty="0">
                <a:solidFill>
                  <a:srgbClr val="FCFEFE"/>
                </a:solidFill>
                <a:latin typeface="Open Sans" panose="020B0606030504020204" pitchFamily="34" charset="0"/>
                <a:ea typeface="Open Sans" panose="020B0606030504020204" pitchFamily="34" charset="0"/>
                <a:cs typeface="Open Sans" panose="020B0606030504020204" pitchFamily="34" charset="0"/>
              </a:rPr>
              <a:t>Island Health Overview</a:t>
            </a:r>
          </a:p>
        </p:txBody>
      </p:sp>
      <p:sp>
        <p:nvSpPr>
          <p:cNvPr id="4" name="TextBox 4"/>
          <p:cNvSpPr txBox="1"/>
          <p:nvPr/>
        </p:nvSpPr>
        <p:spPr>
          <a:xfrm>
            <a:off x="197632" y="8934767"/>
            <a:ext cx="2553519" cy="580390"/>
          </a:xfrm>
          <a:prstGeom prst="rect">
            <a:avLst/>
          </a:prstGeom>
        </p:spPr>
        <p:txBody>
          <a:bodyPr lIns="0" tIns="0" rIns="0" bIns="0" rtlCol="0" anchor="t">
            <a:spAutoFit/>
          </a:bodyPr>
          <a:lstStyle/>
          <a:p>
            <a:pPr algn="ctr">
              <a:lnSpc>
                <a:spcPts val="4759"/>
              </a:lnSpc>
            </a:pPr>
            <a:r>
              <a:rPr lang="en-US" sz="3399">
                <a:solidFill>
                  <a:srgbClr val="FCFEFE"/>
                </a:solidFill>
                <a:latin typeface="Open Sans Light"/>
              </a:rPr>
              <a:t>Katie Hopper</a:t>
            </a:r>
          </a:p>
        </p:txBody>
      </p:sp>
      <p:sp>
        <p:nvSpPr>
          <p:cNvPr id="5" name="TextBox 5"/>
          <p:cNvSpPr txBox="1"/>
          <p:nvPr/>
        </p:nvSpPr>
        <p:spPr>
          <a:xfrm>
            <a:off x="197632" y="9448483"/>
            <a:ext cx="1799034" cy="580390"/>
          </a:xfrm>
          <a:prstGeom prst="rect">
            <a:avLst/>
          </a:prstGeom>
        </p:spPr>
        <p:txBody>
          <a:bodyPr lIns="0" tIns="0" rIns="0" bIns="0" rtlCol="0" anchor="t">
            <a:spAutoFit/>
          </a:bodyPr>
          <a:lstStyle/>
          <a:p>
            <a:pPr algn="ctr">
              <a:lnSpc>
                <a:spcPts val="4759"/>
              </a:lnSpc>
            </a:pPr>
            <a:r>
              <a:rPr lang="en-US" sz="3399">
                <a:solidFill>
                  <a:srgbClr val="FCFEFE"/>
                </a:solidFill>
                <a:latin typeface="Open Sans Light"/>
              </a:rPr>
              <a:t>HINF 265</a:t>
            </a:r>
          </a:p>
        </p:txBody>
      </p:sp>
      <p:pic>
        <p:nvPicPr>
          <p:cNvPr id="8" name="Audio 7">
            <a:hlinkClick r:id="" action="ppaction://media"/>
            <a:extLst>
              <a:ext uri="{FF2B5EF4-FFF2-40B4-BE49-F238E27FC236}">
                <a16:creationId xmlns:a16="http://schemas.microsoft.com/office/drawing/2014/main" id="{33871F18-E51F-1E6B-3424-52EAB30D34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493"/>
    </mc:Choice>
    <mc:Fallback>
      <p:transition spd="slow" advTm="11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77701" y="2594826"/>
            <a:ext cx="6941622" cy="4606713"/>
          </a:xfrm>
          <a:prstGeom prst="rect">
            <a:avLst/>
          </a:prstGeom>
        </p:spPr>
      </p:pic>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348512" y="5586927"/>
            <a:ext cx="4241340" cy="2105247"/>
          </a:xfrm>
          <a:prstGeom prst="rect">
            <a:avLst/>
          </a:prstGeom>
        </p:spPr>
      </p:pic>
      <p:sp>
        <p:nvSpPr>
          <p:cNvPr id="4" name="TextBox 4"/>
          <p:cNvSpPr txBox="1"/>
          <p:nvPr/>
        </p:nvSpPr>
        <p:spPr>
          <a:xfrm>
            <a:off x="7063234" y="537527"/>
            <a:ext cx="4161532" cy="887095"/>
          </a:xfrm>
          <a:prstGeom prst="rect">
            <a:avLst/>
          </a:prstGeom>
        </p:spPr>
        <p:txBody>
          <a:bodyPr lIns="0" tIns="0" rIns="0" bIns="0" rtlCol="0" anchor="t">
            <a:spAutoFit/>
          </a:bodyPr>
          <a:lstStyle/>
          <a:p>
            <a:pPr algn="ctr">
              <a:lnSpc>
                <a:spcPts val="7279"/>
              </a:lnSpc>
            </a:pPr>
            <a:r>
              <a:rPr lang="en-US" sz="5000" dirty="0">
                <a:solidFill>
                  <a:srgbClr val="FFFFFF"/>
                </a:solidFill>
                <a:latin typeface="Open Sans"/>
              </a:rPr>
              <a:t>Collaboration</a:t>
            </a:r>
          </a:p>
        </p:txBody>
      </p:sp>
      <p:sp>
        <p:nvSpPr>
          <p:cNvPr id="5" name="TextBox 5"/>
          <p:cNvSpPr txBox="1"/>
          <p:nvPr/>
        </p:nvSpPr>
        <p:spPr>
          <a:xfrm>
            <a:off x="582170" y="1638935"/>
            <a:ext cx="8561830" cy="6433813"/>
          </a:xfrm>
          <a:prstGeom prst="rect">
            <a:avLst/>
          </a:prstGeom>
        </p:spPr>
        <p:txBody>
          <a:bodyPr lIns="0" tIns="0" rIns="0" bIns="0" rtlCol="0" anchor="t">
            <a:spAutoFit/>
          </a:bodyPr>
          <a:lstStyle/>
          <a:p>
            <a:pPr marL="1122679" lvl="1" indent="-561340">
              <a:lnSpc>
                <a:spcPts val="12999"/>
              </a:lnSpc>
              <a:buFont typeface="Arial"/>
              <a:buChar char="•"/>
            </a:pPr>
            <a:r>
              <a:rPr lang="en-US" sz="5500" dirty="0">
                <a:solidFill>
                  <a:srgbClr val="FFFFFF"/>
                </a:solidFill>
                <a:latin typeface="Open Sans Bold"/>
              </a:rPr>
              <a:t>University of British Columbia (UBC)</a:t>
            </a:r>
          </a:p>
          <a:p>
            <a:pPr marL="1122679" lvl="1" indent="-561340">
              <a:lnSpc>
                <a:spcPts val="12999"/>
              </a:lnSpc>
              <a:buFont typeface="Arial"/>
              <a:buChar char="•"/>
            </a:pPr>
            <a:r>
              <a:rPr lang="en-US" sz="5500" dirty="0">
                <a:solidFill>
                  <a:srgbClr val="FFFFFF"/>
                </a:solidFill>
                <a:latin typeface="Open Sans Bold"/>
              </a:rPr>
              <a:t>University of Victoria</a:t>
            </a:r>
          </a:p>
          <a:p>
            <a:pPr>
              <a:lnSpc>
                <a:spcPts val="12999"/>
              </a:lnSpc>
            </a:pPr>
            <a:r>
              <a:rPr lang="en-US" sz="5500" dirty="0">
                <a:solidFill>
                  <a:srgbClr val="FFFFFF"/>
                </a:solidFill>
                <a:latin typeface="Open Sans Bold"/>
              </a:rPr>
              <a:t>      (UVic)</a:t>
            </a:r>
          </a:p>
        </p:txBody>
      </p:sp>
      <p:pic>
        <p:nvPicPr>
          <p:cNvPr id="7" name="Audio 6">
            <a:hlinkClick r:id="" action="ppaction://media"/>
            <a:extLst>
              <a:ext uri="{FF2B5EF4-FFF2-40B4-BE49-F238E27FC236}">
                <a16:creationId xmlns:a16="http://schemas.microsoft.com/office/drawing/2014/main" id="{2D9689DF-9638-2767-AF25-2EAC48D13B8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014"/>
    </mc:Choice>
    <mc:Fallback>
      <p:transition spd="slow" advTm="28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724619" y="1914913"/>
            <a:ext cx="5534681" cy="6112600"/>
          </a:xfrm>
          <a:prstGeom prst="rect">
            <a:avLst/>
          </a:prstGeom>
        </p:spPr>
      </p:pic>
      <p:sp>
        <p:nvSpPr>
          <p:cNvPr id="3" name="TextBox 3"/>
          <p:cNvSpPr txBox="1"/>
          <p:nvPr/>
        </p:nvSpPr>
        <p:spPr>
          <a:xfrm>
            <a:off x="5908067" y="571500"/>
            <a:ext cx="6471865" cy="887095"/>
          </a:xfrm>
          <a:prstGeom prst="rect">
            <a:avLst/>
          </a:prstGeom>
        </p:spPr>
        <p:txBody>
          <a:bodyPr lIns="0" tIns="0" rIns="0" bIns="0" rtlCol="0" anchor="t">
            <a:spAutoFit/>
          </a:bodyPr>
          <a:lstStyle/>
          <a:p>
            <a:pPr algn="ctr">
              <a:lnSpc>
                <a:spcPts val="7279"/>
              </a:lnSpc>
            </a:pPr>
            <a:r>
              <a:rPr lang="en-US" sz="5000" dirty="0">
                <a:solidFill>
                  <a:srgbClr val="FFFFFF"/>
                </a:solidFill>
                <a:latin typeface="Open Sans"/>
              </a:rPr>
              <a:t>Additional Resources</a:t>
            </a:r>
          </a:p>
        </p:txBody>
      </p:sp>
      <p:sp>
        <p:nvSpPr>
          <p:cNvPr id="4" name="TextBox 4"/>
          <p:cNvSpPr txBox="1"/>
          <p:nvPr/>
        </p:nvSpPr>
        <p:spPr>
          <a:xfrm>
            <a:off x="1028700" y="3286760"/>
            <a:ext cx="10309983" cy="4756687"/>
          </a:xfrm>
          <a:prstGeom prst="rect">
            <a:avLst/>
          </a:prstGeom>
        </p:spPr>
        <p:txBody>
          <a:bodyPr lIns="0" tIns="0" rIns="0" bIns="0" rtlCol="0" anchor="t">
            <a:spAutoFit/>
          </a:bodyPr>
          <a:lstStyle/>
          <a:p>
            <a:pPr marL="1122679" lvl="1" indent="-561340">
              <a:lnSpc>
                <a:spcPts val="12999"/>
              </a:lnSpc>
              <a:buFont typeface="Arial"/>
              <a:buChar char="•"/>
            </a:pPr>
            <a:r>
              <a:rPr lang="en-US" sz="5500" u="sng" dirty="0">
                <a:solidFill>
                  <a:schemeClr val="bg1"/>
                </a:solidFill>
                <a:latin typeface="Open Sans Bold Italics"/>
                <a:hlinkClick r:id="rId7">
                  <a:extLst>
                    <a:ext uri="{A12FA001-AC4F-418D-AE19-62706E023703}">
                      <ahyp:hlinkClr xmlns:ahyp="http://schemas.microsoft.com/office/drawing/2018/hyperlinkcolor" val="tx"/>
                    </a:ext>
                  </a:extLst>
                </a:hlinkClick>
              </a:rPr>
              <a:t>Island Health Key Facilities</a:t>
            </a:r>
            <a:endParaRPr lang="en-US" sz="5500" u="sng" dirty="0">
              <a:solidFill>
                <a:schemeClr val="bg1"/>
              </a:solidFill>
              <a:latin typeface="Open Sans Bold Italics"/>
            </a:endParaRPr>
          </a:p>
          <a:p>
            <a:pPr marL="1122679" lvl="1" indent="-561340">
              <a:lnSpc>
                <a:spcPts val="12999"/>
              </a:lnSpc>
              <a:buFont typeface="Arial"/>
              <a:buChar char="•"/>
            </a:pPr>
            <a:r>
              <a:rPr lang="en-US" sz="5500" u="sng" dirty="0">
                <a:solidFill>
                  <a:schemeClr val="bg1"/>
                </a:solidFill>
                <a:latin typeface="Open Sans Bold Italics"/>
                <a:hlinkClick r:id="rId8">
                  <a:extLst>
                    <a:ext uri="{A12FA001-AC4F-418D-AE19-62706E023703}">
                      <ahyp:hlinkClr xmlns:ahyp="http://schemas.microsoft.com/office/drawing/2018/hyperlinkcolor" val="tx"/>
                    </a:ext>
                  </a:extLst>
                </a:hlinkClick>
              </a:rPr>
              <a:t>Island Health website</a:t>
            </a:r>
            <a:endParaRPr lang="en-US" sz="5500" u="sng" dirty="0">
              <a:solidFill>
                <a:schemeClr val="bg1"/>
              </a:solidFill>
              <a:latin typeface="Open Sans Bold Italics"/>
            </a:endParaRPr>
          </a:p>
          <a:p>
            <a:pPr marL="1122679" lvl="1" indent="-561340">
              <a:lnSpc>
                <a:spcPts val="12999"/>
              </a:lnSpc>
              <a:buFont typeface="Arial"/>
              <a:buChar char="•"/>
            </a:pPr>
            <a:endParaRPr lang="en-US" sz="5199" u="sng" dirty="0">
              <a:solidFill>
                <a:srgbClr val="FFFFFF"/>
              </a:solidFill>
              <a:latin typeface="Open Sans Bold Italics"/>
            </a:endParaRPr>
          </a:p>
        </p:txBody>
      </p:sp>
      <p:pic>
        <p:nvPicPr>
          <p:cNvPr id="6" name="Audio 5">
            <a:hlinkClick r:id="" action="ppaction://media"/>
            <a:extLst>
              <a:ext uri="{FF2B5EF4-FFF2-40B4-BE49-F238E27FC236}">
                <a16:creationId xmlns:a16="http://schemas.microsoft.com/office/drawing/2014/main" id="{87CB272E-AC2F-1BA9-C8B1-E36616901D3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618"/>
    </mc:Choice>
    <mc:Fallback>
      <p:transition spd="slow" advTm="28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sp>
        <p:nvSpPr>
          <p:cNvPr id="3" name="TextBox 3"/>
          <p:cNvSpPr txBox="1"/>
          <p:nvPr/>
        </p:nvSpPr>
        <p:spPr>
          <a:xfrm>
            <a:off x="780020" y="2765156"/>
            <a:ext cx="8941771" cy="4756687"/>
          </a:xfrm>
          <a:prstGeom prst="rect">
            <a:avLst/>
          </a:prstGeom>
        </p:spPr>
        <p:txBody>
          <a:bodyPr lIns="0" tIns="0" rIns="0" bIns="0" rtlCol="0" anchor="t">
            <a:spAutoFit/>
          </a:bodyPr>
          <a:lstStyle/>
          <a:p>
            <a:pPr marL="1122679" lvl="1" indent="-561340">
              <a:lnSpc>
                <a:spcPts val="12999"/>
              </a:lnSpc>
              <a:buFont typeface="Arial"/>
              <a:buChar char="•"/>
            </a:pPr>
            <a:r>
              <a:rPr lang="en-US" sz="5500" dirty="0">
                <a:solidFill>
                  <a:srgbClr val="FFFFFF"/>
                </a:solidFill>
                <a:latin typeface="Open Sans Bold"/>
              </a:rPr>
              <a:t>Founded in 2001</a:t>
            </a:r>
          </a:p>
          <a:p>
            <a:pPr marL="1122679" lvl="1" indent="-561340">
              <a:lnSpc>
                <a:spcPts val="12999"/>
              </a:lnSpc>
              <a:buFont typeface="Arial"/>
              <a:buChar char="•"/>
            </a:pPr>
            <a:r>
              <a:rPr lang="en-US" sz="5500" dirty="0">
                <a:solidFill>
                  <a:srgbClr val="FFFFFF"/>
                </a:solidFill>
                <a:latin typeface="Open Sans Bold"/>
              </a:rPr>
              <a:t>Vancouver Island</a:t>
            </a:r>
          </a:p>
          <a:p>
            <a:pPr marL="1122679" lvl="1" indent="-561340">
              <a:lnSpc>
                <a:spcPts val="12999"/>
              </a:lnSpc>
              <a:buFont typeface="Arial"/>
              <a:buChar char="•"/>
            </a:pPr>
            <a:r>
              <a:rPr lang="en-US" sz="5500" dirty="0">
                <a:solidFill>
                  <a:srgbClr val="FFFFFF"/>
                </a:solidFill>
                <a:latin typeface="Open Sans Bold"/>
              </a:rPr>
              <a:t>4 Regions</a:t>
            </a:r>
          </a:p>
        </p:txBody>
      </p:sp>
      <p:sp>
        <p:nvSpPr>
          <p:cNvPr id="4" name="TextBox 4"/>
          <p:cNvSpPr txBox="1"/>
          <p:nvPr/>
        </p:nvSpPr>
        <p:spPr>
          <a:xfrm>
            <a:off x="4853395" y="465507"/>
            <a:ext cx="7425630" cy="887095"/>
          </a:xfrm>
          <a:prstGeom prst="rect">
            <a:avLst/>
          </a:prstGeom>
        </p:spPr>
        <p:txBody>
          <a:bodyPr lIns="0" tIns="0" rIns="0" bIns="0" rtlCol="0" anchor="t">
            <a:spAutoFit/>
          </a:bodyPr>
          <a:lstStyle/>
          <a:p>
            <a:pPr algn="ctr">
              <a:lnSpc>
                <a:spcPts val="7279"/>
              </a:lnSpc>
            </a:pPr>
            <a:r>
              <a:rPr lang="en-US" sz="5000" dirty="0">
                <a:solidFill>
                  <a:srgbClr val="FFFFFF"/>
                </a:solidFill>
                <a:latin typeface="Open Sans"/>
              </a:rPr>
              <a:t>History and Background</a:t>
            </a:r>
          </a:p>
        </p:txBody>
      </p:sp>
      <p:pic>
        <p:nvPicPr>
          <p:cNvPr id="6" name="Picture 5" descr="Map&#10;&#10;Description automatically generated">
            <a:extLst>
              <a:ext uri="{FF2B5EF4-FFF2-40B4-BE49-F238E27FC236}">
                <a16:creationId xmlns:a16="http://schemas.microsoft.com/office/drawing/2014/main" id="{0C54CFF9-B63D-E5FE-E60B-9018EC186BC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742" b="95119" l="9974" r="89762">
                        <a14:foregroundMark x1="77675" y1="91702" x2="77675" y2="91702"/>
                        <a14:foregroundMark x1="84544" y1="95258" x2="84544" y2="95258"/>
                        <a14:foregroundMark x1="86394" y1="84798" x2="86394" y2="84798"/>
                        <a14:foregroundMark x1="63342" y1="50000" x2="63342" y2="50000"/>
                        <a14:foregroundMark x1="50727" y1="8438" x2="50727" y2="8438"/>
                        <a14:foregroundMark x1="49538" y1="4742" x2="49538" y2="4742"/>
                        <a14:foregroundMark x1="20740" y1="32985" x2="20740" y2="32985"/>
                        <a14:foregroundMark x1="65059" y1="66667" x2="65059" y2="66667"/>
                        <a14:foregroundMark x1="87252" y1="90028" x2="87252" y2="90028"/>
                      </a14:backgroundRemoval>
                    </a14:imgEffect>
                  </a14:imgLayer>
                </a14:imgProps>
              </a:ext>
              <a:ext uri="{28A0092B-C50C-407E-A947-70E740481C1C}">
                <a14:useLocalDpi xmlns:a14="http://schemas.microsoft.com/office/drawing/2010/main" val="0"/>
              </a:ext>
            </a:extLst>
          </a:blip>
          <a:stretch>
            <a:fillRect/>
          </a:stretch>
        </p:blipFill>
        <p:spPr>
          <a:xfrm>
            <a:off x="8566210" y="909055"/>
            <a:ext cx="8941770" cy="8468887"/>
          </a:xfrm>
          <a:prstGeom prst="rect">
            <a:avLst/>
          </a:prstGeom>
        </p:spPr>
      </p:pic>
      <p:pic>
        <p:nvPicPr>
          <p:cNvPr id="9" name="Audio 8">
            <a:hlinkClick r:id="" action="ppaction://media"/>
            <a:extLst>
              <a:ext uri="{FF2B5EF4-FFF2-40B4-BE49-F238E27FC236}">
                <a16:creationId xmlns:a16="http://schemas.microsoft.com/office/drawing/2014/main" id="{735173AA-53CD-CBF8-380D-B3469C952CC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627"/>
    </mc:Choice>
    <mc:Fallback>
      <p:transition spd="slow" advTm="37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268200" y="2819469"/>
            <a:ext cx="5643341" cy="4648061"/>
          </a:xfrm>
          <a:prstGeom prst="rect">
            <a:avLst/>
          </a:prstGeom>
        </p:spPr>
      </p:pic>
      <p:sp>
        <p:nvSpPr>
          <p:cNvPr id="3" name="TextBox 3"/>
          <p:cNvSpPr txBox="1"/>
          <p:nvPr/>
        </p:nvSpPr>
        <p:spPr>
          <a:xfrm>
            <a:off x="5672844" y="521651"/>
            <a:ext cx="6942311" cy="887095"/>
          </a:xfrm>
          <a:prstGeom prst="rect">
            <a:avLst/>
          </a:prstGeom>
        </p:spPr>
        <p:txBody>
          <a:bodyPr lIns="0" tIns="0" rIns="0" bIns="0" rtlCol="0" anchor="t">
            <a:spAutoFit/>
          </a:bodyPr>
          <a:lstStyle/>
          <a:p>
            <a:pPr algn="ctr">
              <a:lnSpc>
                <a:spcPts val="7279"/>
              </a:lnSpc>
            </a:pPr>
            <a:r>
              <a:rPr lang="en-US" sz="5000" dirty="0">
                <a:solidFill>
                  <a:srgbClr val="FFFFFF"/>
                </a:solidFill>
                <a:latin typeface="Open Sans"/>
              </a:rPr>
              <a:t>Strategic Management</a:t>
            </a:r>
          </a:p>
        </p:txBody>
      </p:sp>
      <p:sp>
        <p:nvSpPr>
          <p:cNvPr id="4" name="TextBox 4"/>
          <p:cNvSpPr txBox="1"/>
          <p:nvPr/>
        </p:nvSpPr>
        <p:spPr>
          <a:xfrm>
            <a:off x="0" y="2462847"/>
            <a:ext cx="12268200" cy="4766690"/>
          </a:xfrm>
          <a:prstGeom prst="rect">
            <a:avLst/>
          </a:prstGeom>
        </p:spPr>
        <p:txBody>
          <a:bodyPr wrap="square" lIns="0" tIns="0" rIns="0" bIns="0" rtlCol="0" anchor="t">
            <a:spAutoFit/>
          </a:bodyPr>
          <a:lstStyle/>
          <a:p>
            <a:pPr marL="1122679" lvl="1" indent="-561340">
              <a:lnSpc>
                <a:spcPts val="12999"/>
              </a:lnSpc>
              <a:buFont typeface="Arial"/>
              <a:buChar char="•"/>
            </a:pPr>
            <a:r>
              <a:rPr lang="en-US" sz="5500" dirty="0">
                <a:solidFill>
                  <a:srgbClr val="FFFFFF"/>
                </a:solidFill>
                <a:latin typeface="Open Sans Bold"/>
              </a:rPr>
              <a:t>Vision: </a:t>
            </a:r>
            <a:r>
              <a:rPr lang="en-US" sz="5500" dirty="0">
                <a:solidFill>
                  <a:srgbClr val="FFFFFF"/>
                </a:solidFill>
                <a:latin typeface="Open Sans"/>
              </a:rPr>
              <a:t>Excellent healthcare for all</a:t>
            </a:r>
          </a:p>
          <a:p>
            <a:pPr marL="1122679" lvl="1" indent="-561340">
              <a:lnSpc>
                <a:spcPts val="12999"/>
              </a:lnSpc>
              <a:buFont typeface="Arial"/>
              <a:buChar char="•"/>
            </a:pPr>
            <a:r>
              <a:rPr lang="en-US" sz="5500" dirty="0">
                <a:solidFill>
                  <a:srgbClr val="FFFFFF"/>
                </a:solidFill>
                <a:latin typeface="Open Sans Bold"/>
              </a:rPr>
              <a:t>Mission: </a:t>
            </a:r>
            <a:r>
              <a:rPr lang="en-US" sz="5500" dirty="0">
                <a:solidFill>
                  <a:srgbClr val="FFFFFF"/>
                </a:solidFill>
                <a:latin typeface="Open Sans"/>
              </a:rPr>
              <a:t>Provide superior care</a:t>
            </a:r>
          </a:p>
          <a:p>
            <a:pPr marL="1122679" lvl="1" indent="-561340">
              <a:lnSpc>
                <a:spcPts val="12999"/>
              </a:lnSpc>
              <a:buFont typeface="Arial"/>
              <a:buChar char="•"/>
            </a:pPr>
            <a:r>
              <a:rPr lang="en-US" sz="5500" dirty="0">
                <a:solidFill>
                  <a:srgbClr val="FFFFFF"/>
                </a:solidFill>
                <a:latin typeface="Open Sans Bold"/>
              </a:rPr>
              <a:t>Values: </a:t>
            </a:r>
            <a:r>
              <a:rPr lang="en-US" sz="5500" dirty="0">
                <a:solidFill>
                  <a:srgbClr val="FFFFFF"/>
                </a:solidFill>
                <a:latin typeface="Open Sans"/>
              </a:rPr>
              <a:t>C.A.R.E.</a:t>
            </a:r>
          </a:p>
        </p:txBody>
      </p:sp>
      <p:pic>
        <p:nvPicPr>
          <p:cNvPr id="6" name="Audio 5">
            <a:hlinkClick r:id="" action="ppaction://media"/>
            <a:extLst>
              <a:ext uri="{FF2B5EF4-FFF2-40B4-BE49-F238E27FC236}">
                <a16:creationId xmlns:a16="http://schemas.microsoft.com/office/drawing/2014/main" id="{15369999-41A6-72F6-C49B-F03E5E48790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384"/>
    </mc:Choice>
    <mc:Fallback>
      <p:transition spd="slow" advTm="44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036690" y="1716064"/>
            <a:ext cx="3665425" cy="2825357"/>
          </a:xfrm>
          <a:prstGeom prst="rect">
            <a:avLst/>
          </a:prstGeom>
        </p:spPr>
      </p:pic>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09176" y="2135298"/>
            <a:ext cx="2320453" cy="198688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33815" y="5188020"/>
            <a:ext cx="2847621" cy="2194983"/>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159544" y="5587431"/>
            <a:ext cx="1396161" cy="139616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82481" y="7943391"/>
            <a:ext cx="2300392" cy="1773172"/>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34596" y="8219532"/>
            <a:ext cx="1425858" cy="1220891"/>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851254">
            <a:off x="3808573" y="4140156"/>
            <a:ext cx="2186416" cy="1617948"/>
          </a:xfrm>
          <a:prstGeom prst="rect">
            <a:avLst/>
          </a:prstGeom>
        </p:spPr>
      </p:pic>
      <p:sp>
        <p:nvSpPr>
          <p:cNvPr id="9" name="TextBox 9"/>
          <p:cNvSpPr txBox="1"/>
          <p:nvPr/>
        </p:nvSpPr>
        <p:spPr>
          <a:xfrm>
            <a:off x="4097668" y="537527"/>
            <a:ext cx="10092663" cy="887095"/>
          </a:xfrm>
          <a:prstGeom prst="rect">
            <a:avLst/>
          </a:prstGeom>
        </p:spPr>
        <p:txBody>
          <a:bodyPr lIns="0" tIns="0" rIns="0" bIns="0" rtlCol="0" anchor="t">
            <a:spAutoFit/>
          </a:bodyPr>
          <a:lstStyle/>
          <a:p>
            <a:pPr algn="ctr">
              <a:lnSpc>
                <a:spcPts val="7279"/>
              </a:lnSpc>
            </a:pPr>
            <a:r>
              <a:rPr lang="en-US" sz="5000" dirty="0">
                <a:solidFill>
                  <a:srgbClr val="FFFFFF"/>
                </a:solidFill>
                <a:latin typeface="Open Sans"/>
              </a:rPr>
              <a:t>Organizational Structure</a:t>
            </a:r>
          </a:p>
        </p:txBody>
      </p:sp>
      <p:sp>
        <p:nvSpPr>
          <p:cNvPr id="10" name="TextBox 10"/>
          <p:cNvSpPr txBox="1"/>
          <p:nvPr/>
        </p:nvSpPr>
        <p:spPr>
          <a:xfrm>
            <a:off x="9374601" y="2320828"/>
            <a:ext cx="6016593" cy="1615827"/>
          </a:xfrm>
          <a:prstGeom prst="rect">
            <a:avLst/>
          </a:prstGeom>
        </p:spPr>
        <p:txBody>
          <a:bodyPr wrap="square" lIns="0" tIns="0" rIns="0" bIns="0" rtlCol="0" anchor="t">
            <a:spAutoFit/>
          </a:bodyPr>
          <a:lstStyle/>
          <a:p>
            <a:pPr algn="ctr">
              <a:lnSpc>
                <a:spcPts val="6305"/>
              </a:lnSpc>
            </a:pPr>
            <a:r>
              <a:rPr lang="en-US" sz="5500" dirty="0">
                <a:solidFill>
                  <a:srgbClr val="FFFFFF"/>
                </a:solidFill>
                <a:latin typeface="Open Sans Bold"/>
              </a:rPr>
              <a:t>Board of Directors</a:t>
            </a:r>
          </a:p>
        </p:txBody>
      </p:sp>
      <p:sp>
        <p:nvSpPr>
          <p:cNvPr id="11" name="TextBox 11"/>
          <p:cNvSpPr txBox="1"/>
          <p:nvPr/>
        </p:nvSpPr>
        <p:spPr>
          <a:xfrm>
            <a:off x="11299014" y="5881554"/>
            <a:ext cx="1724859" cy="807913"/>
          </a:xfrm>
          <a:prstGeom prst="rect">
            <a:avLst/>
          </a:prstGeom>
        </p:spPr>
        <p:txBody>
          <a:bodyPr wrap="square" lIns="0" tIns="0" rIns="0" bIns="0" rtlCol="0" anchor="t">
            <a:spAutoFit/>
          </a:bodyPr>
          <a:lstStyle/>
          <a:p>
            <a:pPr algn="ctr">
              <a:lnSpc>
                <a:spcPts val="6265"/>
              </a:lnSpc>
            </a:pPr>
            <a:r>
              <a:rPr lang="en-US" sz="5500" dirty="0">
                <a:solidFill>
                  <a:srgbClr val="FFFFFF"/>
                </a:solidFill>
                <a:latin typeface="Open Sans Bold"/>
              </a:rPr>
              <a:t>CEO</a:t>
            </a:r>
          </a:p>
        </p:txBody>
      </p:sp>
      <p:sp>
        <p:nvSpPr>
          <p:cNvPr id="12" name="TextBox 12"/>
          <p:cNvSpPr txBox="1"/>
          <p:nvPr/>
        </p:nvSpPr>
        <p:spPr>
          <a:xfrm>
            <a:off x="9387687" y="8426020"/>
            <a:ext cx="5547512" cy="807913"/>
          </a:xfrm>
          <a:prstGeom prst="rect">
            <a:avLst/>
          </a:prstGeom>
        </p:spPr>
        <p:txBody>
          <a:bodyPr wrap="square" lIns="0" tIns="0" rIns="0" bIns="0" rtlCol="0" anchor="t">
            <a:spAutoFit/>
          </a:bodyPr>
          <a:lstStyle/>
          <a:p>
            <a:pPr algn="ctr">
              <a:lnSpc>
                <a:spcPts val="6265"/>
              </a:lnSpc>
            </a:pPr>
            <a:r>
              <a:rPr lang="en-US" sz="5500" dirty="0">
                <a:solidFill>
                  <a:srgbClr val="FFFFFF"/>
                </a:solidFill>
                <a:latin typeface="Open Sans Bold"/>
              </a:rPr>
              <a:t>Vice-Presidents</a:t>
            </a:r>
          </a:p>
        </p:txBody>
      </p:sp>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851254">
            <a:off x="4172275" y="7268238"/>
            <a:ext cx="1962627" cy="1452344"/>
          </a:xfrm>
          <a:prstGeom prst="rect">
            <a:avLst/>
          </a:prstGeom>
        </p:spPr>
      </p:pic>
      <p:pic>
        <p:nvPicPr>
          <p:cNvPr id="15" name="Audio 14">
            <a:hlinkClick r:id="" action="ppaction://media"/>
            <a:extLst>
              <a:ext uri="{FF2B5EF4-FFF2-40B4-BE49-F238E27FC236}">
                <a16:creationId xmlns:a16="http://schemas.microsoft.com/office/drawing/2014/main" id="{6C0C5B00-E44C-AE4C-F372-953C69EA5C31}"/>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190"/>
    </mc:Choice>
    <mc:Fallback>
      <p:transition spd="slow" advTm="27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27959" y="2679433"/>
            <a:ext cx="6280154" cy="5663557"/>
          </a:xfrm>
          <a:prstGeom prst="rect">
            <a:avLst/>
          </a:prstGeom>
        </p:spPr>
      </p:pic>
      <p:sp>
        <p:nvSpPr>
          <p:cNvPr id="3" name="TextBox 3"/>
          <p:cNvSpPr txBox="1"/>
          <p:nvPr/>
        </p:nvSpPr>
        <p:spPr>
          <a:xfrm>
            <a:off x="8010265" y="537527"/>
            <a:ext cx="2267471" cy="887095"/>
          </a:xfrm>
          <a:prstGeom prst="rect">
            <a:avLst/>
          </a:prstGeom>
        </p:spPr>
        <p:txBody>
          <a:bodyPr lIns="0" tIns="0" rIns="0" bIns="0" rtlCol="0" anchor="t">
            <a:spAutoFit/>
          </a:bodyPr>
          <a:lstStyle/>
          <a:p>
            <a:pPr algn="ctr">
              <a:lnSpc>
                <a:spcPts val="7279"/>
              </a:lnSpc>
            </a:pPr>
            <a:r>
              <a:rPr lang="en-US" sz="5000" dirty="0">
                <a:solidFill>
                  <a:srgbClr val="FFFFFF"/>
                </a:solidFill>
                <a:latin typeface="Open Sans"/>
              </a:rPr>
              <a:t>Culture</a:t>
            </a:r>
          </a:p>
        </p:txBody>
      </p:sp>
      <p:sp>
        <p:nvSpPr>
          <p:cNvPr id="4" name="TextBox 4"/>
          <p:cNvSpPr txBox="1"/>
          <p:nvPr/>
        </p:nvSpPr>
        <p:spPr>
          <a:xfrm>
            <a:off x="762000" y="3149646"/>
            <a:ext cx="9144000" cy="4723130"/>
          </a:xfrm>
          <a:prstGeom prst="rect">
            <a:avLst/>
          </a:prstGeom>
        </p:spPr>
        <p:txBody>
          <a:bodyPr lIns="0" tIns="0" rIns="0" bIns="0" rtlCol="0" anchor="t">
            <a:spAutoFit/>
          </a:bodyPr>
          <a:lstStyle/>
          <a:p>
            <a:pPr marL="1122679" lvl="1" indent="-561340">
              <a:lnSpc>
                <a:spcPts val="12999"/>
              </a:lnSpc>
              <a:buFont typeface="Arial"/>
              <a:buChar char="•"/>
            </a:pPr>
            <a:r>
              <a:rPr lang="en-US" sz="5500" dirty="0">
                <a:solidFill>
                  <a:srgbClr val="FFFFFF"/>
                </a:solidFill>
                <a:latin typeface="Open Sans Bold"/>
              </a:rPr>
              <a:t>Employee Engagement </a:t>
            </a:r>
          </a:p>
          <a:p>
            <a:pPr marL="1122679" lvl="1" indent="-561340">
              <a:lnSpc>
                <a:spcPts val="12999"/>
              </a:lnSpc>
              <a:buFont typeface="Arial"/>
              <a:buChar char="•"/>
            </a:pPr>
            <a:r>
              <a:rPr lang="en-US" sz="5500" dirty="0">
                <a:solidFill>
                  <a:srgbClr val="FFFFFF"/>
                </a:solidFill>
                <a:latin typeface="Open Sans Bold"/>
              </a:rPr>
              <a:t>Employee Longevity</a:t>
            </a:r>
          </a:p>
          <a:p>
            <a:pPr marL="1122679" lvl="1" indent="-561340">
              <a:lnSpc>
                <a:spcPts val="12999"/>
              </a:lnSpc>
              <a:buFont typeface="Arial"/>
              <a:buChar char="•"/>
            </a:pPr>
            <a:r>
              <a:rPr lang="en-US" sz="5500" dirty="0">
                <a:solidFill>
                  <a:srgbClr val="FFFFFF"/>
                </a:solidFill>
                <a:latin typeface="Open Sans Bold"/>
              </a:rPr>
              <a:t>Recruitment</a:t>
            </a:r>
          </a:p>
        </p:txBody>
      </p:sp>
      <p:pic>
        <p:nvPicPr>
          <p:cNvPr id="6" name="Audio 5">
            <a:hlinkClick r:id="" action="ppaction://media"/>
            <a:extLst>
              <a:ext uri="{FF2B5EF4-FFF2-40B4-BE49-F238E27FC236}">
                <a16:creationId xmlns:a16="http://schemas.microsoft.com/office/drawing/2014/main" id="{782CF24C-42E0-26C5-873D-29F2BE538F2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069"/>
    </mc:Choice>
    <mc:Fallback>
      <p:transition spd="slow" advTm="15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73167" y="2098640"/>
            <a:ext cx="7061852" cy="7061852"/>
          </a:xfrm>
          <a:prstGeom prst="rect">
            <a:avLst/>
          </a:prstGeom>
        </p:spPr>
      </p:pic>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011838" y="6510566"/>
            <a:ext cx="3299681" cy="2747734"/>
          </a:xfrm>
          <a:prstGeom prst="rect">
            <a:avLst/>
          </a:prstGeom>
        </p:spPr>
      </p:pic>
      <p:sp>
        <p:nvSpPr>
          <p:cNvPr id="4" name="TextBox 4"/>
          <p:cNvSpPr txBox="1"/>
          <p:nvPr/>
        </p:nvSpPr>
        <p:spPr>
          <a:xfrm>
            <a:off x="6220096" y="537527"/>
            <a:ext cx="6629846" cy="887095"/>
          </a:xfrm>
          <a:prstGeom prst="rect">
            <a:avLst/>
          </a:prstGeom>
        </p:spPr>
        <p:txBody>
          <a:bodyPr lIns="0" tIns="0" rIns="0" bIns="0" rtlCol="0" anchor="t">
            <a:spAutoFit/>
          </a:bodyPr>
          <a:lstStyle/>
          <a:p>
            <a:pPr algn="ctr">
              <a:lnSpc>
                <a:spcPts val="7279"/>
              </a:lnSpc>
            </a:pPr>
            <a:r>
              <a:rPr lang="en-US" sz="5000" dirty="0">
                <a:solidFill>
                  <a:srgbClr val="FFFFFF"/>
                </a:solidFill>
                <a:latin typeface="Open Sans"/>
              </a:rPr>
              <a:t>Facilities and Services</a:t>
            </a:r>
          </a:p>
        </p:txBody>
      </p:sp>
      <p:sp>
        <p:nvSpPr>
          <p:cNvPr id="5" name="TextBox 5"/>
          <p:cNvSpPr txBox="1"/>
          <p:nvPr/>
        </p:nvSpPr>
        <p:spPr>
          <a:xfrm>
            <a:off x="10058400" y="2417811"/>
            <a:ext cx="6629846" cy="3099566"/>
          </a:xfrm>
          <a:prstGeom prst="rect">
            <a:avLst/>
          </a:prstGeom>
        </p:spPr>
        <p:txBody>
          <a:bodyPr wrap="square" lIns="0" tIns="0" rIns="0" bIns="0" rtlCol="0" anchor="t">
            <a:spAutoFit/>
          </a:bodyPr>
          <a:lstStyle/>
          <a:p>
            <a:pPr marL="1122679" lvl="1" indent="-561340">
              <a:lnSpc>
                <a:spcPts val="12999"/>
              </a:lnSpc>
              <a:buFont typeface="Arial"/>
              <a:buChar char="•"/>
            </a:pPr>
            <a:r>
              <a:rPr lang="en-US" sz="5500" dirty="0">
                <a:solidFill>
                  <a:srgbClr val="FFFFFF"/>
                </a:solidFill>
                <a:latin typeface="Open Sans Bold"/>
              </a:rPr>
              <a:t>150 Facilities</a:t>
            </a:r>
          </a:p>
          <a:p>
            <a:pPr marL="1122679" lvl="1" indent="-561340">
              <a:lnSpc>
                <a:spcPts val="12999"/>
              </a:lnSpc>
              <a:buFont typeface="Arial"/>
              <a:buChar char="•"/>
            </a:pPr>
            <a:r>
              <a:rPr lang="en-US" sz="5500" dirty="0">
                <a:solidFill>
                  <a:srgbClr val="FFFFFF"/>
                </a:solidFill>
                <a:latin typeface="Open Sans Bold"/>
              </a:rPr>
              <a:t>37 Services</a:t>
            </a:r>
          </a:p>
        </p:txBody>
      </p:sp>
      <p:pic>
        <p:nvPicPr>
          <p:cNvPr id="7" name="Audio 6">
            <a:hlinkClick r:id="" action="ppaction://media"/>
            <a:extLst>
              <a:ext uri="{FF2B5EF4-FFF2-40B4-BE49-F238E27FC236}">
                <a16:creationId xmlns:a16="http://schemas.microsoft.com/office/drawing/2014/main" id="{F33516A7-D97F-0312-B81B-0D08A91538D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141"/>
    </mc:Choice>
    <mc:Fallback>
      <p:transition spd="slow" advTm="29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43925" y="2196719"/>
            <a:ext cx="6129628" cy="6458421"/>
          </a:xfrm>
          <a:prstGeom prst="rect">
            <a:avLst/>
          </a:prstGeom>
        </p:spPr>
      </p:pic>
      <p:sp>
        <p:nvSpPr>
          <p:cNvPr id="3" name="TextBox 3"/>
          <p:cNvSpPr txBox="1"/>
          <p:nvPr/>
        </p:nvSpPr>
        <p:spPr>
          <a:xfrm>
            <a:off x="7473553" y="521652"/>
            <a:ext cx="3340894" cy="887095"/>
          </a:xfrm>
          <a:prstGeom prst="rect">
            <a:avLst/>
          </a:prstGeom>
        </p:spPr>
        <p:txBody>
          <a:bodyPr lIns="0" tIns="0" rIns="0" bIns="0" rtlCol="0" anchor="t">
            <a:spAutoFit/>
          </a:bodyPr>
          <a:lstStyle/>
          <a:p>
            <a:pPr algn="ctr">
              <a:lnSpc>
                <a:spcPts val="7279"/>
              </a:lnSpc>
            </a:pPr>
            <a:r>
              <a:rPr lang="en-US" sz="5000" dirty="0">
                <a:solidFill>
                  <a:srgbClr val="FFFFFF"/>
                </a:solidFill>
                <a:latin typeface="Open Sans"/>
              </a:rPr>
              <a:t>Employees</a:t>
            </a:r>
          </a:p>
        </p:txBody>
      </p:sp>
      <p:sp>
        <p:nvSpPr>
          <p:cNvPr id="4" name="TextBox 4"/>
          <p:cNvSpPr txBox="1"/>
          <p:nvPr/>
        </p:nvSpPr>
        <p:spPr>
          <a:xfrm>
            <a:off x="7763240" y="2760155"/>
            <a:ext cx="9987731" cy="4766690"/>
          </a:xfrm>
          <a:prstGeom prst="rect">
            <a:avLst/>
          </a:prstGeom>
        </p:spPr>
        <p:txBody>
          <a:bodyPr wrap="square" lIns="0" tIns="0" rIns="0" bIns="0" rtlCol="0" anchor="t">
            <a:spAutoFit/>
          </a:bodyPr>
          <a:lstStyle/>
          <a:p>
            <a:pPr marL="1122679" lvl="1" indent="-561340">
              <a:lnSpc>
                <a:spcPts val="12999"/>
              </a:lnSpc>
              <a:buFont typeface="Arial"/>
              <a:buChar char="•"/>
            </a:pPr>
            <a:r>
              <a:rPr lang="en-US" sz="5500" dirty="0">
                <a:solidFill>
                  <a:srgbClr val="FFFFFF"/>
                </a:solidFill>
                <a:latin typeface="Open Sans Bold"/>
              </a:rPr>
              <a:t>2,000 Medical Staff</a:t>
            </a:r>
          </a:p>
          <a:p>
            <a:pPr marL="1122679" lvl="1" indent="-561340">
              <a:lnSpc>
                <a:spcPts val="12999"/>
              </a:lnSpc>
              <a:buFont typeface="Arial"/>
              <a:buChar char="•"/>
            </a:pPr>
            <a:r>
              <a:rPr lang="en-US" sz="5500" dirty="0">
                <a:solidFill>
                  <a:srgbClr val="FFFFFF"/>
                </a:solidFill>
                <a:latin typeface="Open Sans Bold"/>
              </a:rPr>
              <a:t>20,000 Other Employees</a:t>
            </a:r>
          </a:p>
          <a:p>
            <a:pPr marL="1122679" lvl="1" indent="-561340">
              <a:lnSpc>
                <a:spcPts val="12999"/>
              </a:lnSpc>
              <a:buFont typeface="Arial"/>
              <a:buChar char="•"/>
            </a:pPr>
            <a:r>
              <a:rPr lang="en-US" sz="5500" dirty="0">
                <a:solidFill>
                  <a:srgbClr val="FFFFFF"/>
                </a:solidFill>
                <a:latin typeface="Open Sans Bold"/>
              </a:rPr>
              <a:t>6,000 Volunteers</a:t>
            </a:r>
          </a:p>
        </p:txBody>
      </p:sp>
      <p:pic>
        <p:nvPicPr>
          <p:cNvPr id="6" name="Audio 5">
            <a:hlinkClick r:id="" action="ppaction://media"/>
            <a:extLst>
              <a:ext uri="{FF2B5EF4-FFF2-40B4-BE49-F238E27FC236}">
                <a16:creationId xmlns:a16="http://schemas.microsoft.com/office/drawing/2014/main" id="{25EA350D-5A5C-C52F-F2D8-1C8C3D5D287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791"/>
    </mc:Choice>
    <mc:Fallback>
      <p:transition spd="slow" advTm="21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E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5800" y="2552700"/>
            <a:ext cx="5970655" cy="5699262"/>
          </a:xfrm>
          <a:prstGeom prst="rect">
            <a:avLst/>
          </a:prstGeom>
        </p:spPr>
      </p:pic>
      <p:sp>
        <p:nvSpPr>
          <p:cNvPr id="3" name="TextBox 3"/>
          <p:cNvSpPr txBox="1"/>
          <p:nvPr/>
        </p:nvSpPr>
        <p:spPr>
          <a:xfrm>
            <a:off x="6298741" y="537527"/>
            <a:ext cx="5690518" cy="887095"/>
          </a:xfrm>
          <a:prstGeom prst="rect">
            <a:avLst/>
          </a:prstGeom>
        </p:spPr>
        <p:txBody>
          <a:bodyPr lIns="0" tIns="0" rIns="0" bIns="0" rtlCol="0" anchor="t">
            <a:spAutoFit/>
          </a:bodyPr>
          <a:lstStyle/>
          <a:p>
            <a:pPr algn="ctr">
              <a:lnSpc>
                <a:spcPts val="7279"/>
              </a:lnSpc>
            </a:pPr>
            <a:r>
              <a:rPr lang="en-US" sz="5199">
                <a:solidFill>
                  <a:srgbClr val="FFFFFF"/>
                </a:solidFill>
                <a:latin typeface="Open Sans"/>
              </a:rPr>
              <a:t>Patient Population</a:t>
            </a:r>
          </a:p>
        </p:txBody>
      </p:sp>
      <p:sp>
        <p:nvSpPr>
          <p:cNvPr id="4" name="TextBox 4"/>
          <p:cNvSpPr txBox="1"/>
          <p:nvPr/>
        </p:nvSpPr>
        <p:spPr>
          <a:xfrm>
            <a:off x="6656455" y="2760155"/>
            <a:ext cx="11861928" cy="4766690"/>
          </a:xfrm>
          <a:prstGeom prst="rect">
            <a:avLst/>
          </a:prstGeom>
        </p:spPr>
        <p:txBody>
          <a:bodyPr wrap="square" lIns="0" tIns="0" rIns="0" bIns="0" rtlCol="0" anchor="t">
            <a:spAutoFit/>
          </a:bodyPr>
          <a:lstStyle/>
          <a:p>
            <a:pPr marL="1122679" lvl="1" indent="-561340">
              <a:lnSpc>
                <a:spcPts val="12999"/>
              </a:lnSpc>
              <a:buFont typeface="Arial"/>
              <a:buChar char="•"/>
            </a:pPr>
            <a:r>
              <a:rPr lang="en-US" sz="5500" dirty="0">
                <a:solidFill>
                  <a:srgbClr val="FFFFFF"/>
                </a:solidFill>
                <a:latin typeface="Open Sans Bold"/>
              </a:rPr>
              <a:t>794,000 Patients</a:t>
            </a:r>
          </a:p>
          <a:p>
            <a:pPr marL="1122679" lvl="1" indent="-561340">
              <a:lnSpc>
                <a:spcPts val="12999"/>
              </a:lnSpc>
              <a:buFont typeface="Arial"/>
              <a:buChar char="•"/>
            </a:pPr>
            <a:r>
              <a:rPr lang="en-US" sz="5500" dirty="0">
                <a:solidFill>
                  <a:srgbClr val="FFFFFF"/>
                </a:solidFill>
                <a:latin typeface="Open Sans Bold"/>
              </a:rPr>
              <a:t>Diverse Population</a:t>
            </a:r>
          </a:p>
          <a:p>
            <a:pPr marL="1122679" lvl="1" indent="-561340">
              <a:lnSpc>
                <a:spcPts val="12999"/>
              </a:lnSpc>
              <a:buFont typeface="Arial"/>
              <a:buChar char="•"/>
            </a:pPr>
            <a:r>
              <a:rPr lang="en-US" sz="5500" dirty="0">
                <a:solidFill>
                  <a:srgbClr val="FFFFFF"/>
                </a:solidFill>
                <a:latin typeface="Open Sans Bold"/>
              </a:rPr>
              <a:t>Varying health determinants</a:t>
            </a:r>
          </a:p>
        </p:txBody>
      </p:sp>
      <p:pic>
        <p:nvPicPr>
          <p:cNvPr id="7" name="Audio 6">
            <a:hlinkClick r:id="" action="ppaction://media"/>
            <a:extLst>
              <a:ext uri="{FF2B5EF4-FFF2-40B4-BE49-F238E27FC236}">
                <a16:creationId xmlns:a16="http://schemas.microsoft.com/office/drawing/2014/main" id="{05888EC4-08AE-993A-8B55-1D2DE369594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724"/>
    </mc:Choice>
    <mc:Fallback>
      <p:transition spd="slow" advTm="27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67820" y="0"/>
            <a:ext cx="8220179" cy="10287000"/>
          </a:xfrm>
          <a:prstGeom prst="rect">
            <a:avLst/>
          </a:prstGeom>
          <a:solidFill>
            <a:srgbClr val="006EB4"/>
          </a:solidFill>
        </p:spPr>
      </p:sp>
      <p:sp>
        <p:nvSpPr>
          <p:cNvPr id="3" name="TextBox 3"/>
          <p:cNvSpPr txBox="1"/>
          <p:nvPr/>
        </p:nvSpPr>
        <p:spPr>
          <a:xfrm>
            <a:off x="10655688" y="791066"/>
            <a:ext cx="6981502" cy="1811020"/>
          </a:xfrm>
          <a:prstGeom prst="rect">
            <a:avLst/>
          </a:prstGeom>
        </p:spPr>
        <p:txBody>
          <a:bodyPr lIns="0" tIns="0" rIns="0" bIns="0" rtlCol="0" anchor="t">
            <a:spAutoFit/>
          </a:bodyPr>
          <a:lstStyle/>
          <a:p>
            <a:pPr algn="ctr">
              <a:lnSpc>
                <a:spcPts val="7279"/>
              </a:lnSpc>
            </a:pPr>
            <a:r>
              <a:rPr lang="en-US" sz="5000" dirty="0">
                <a:solidFill>
                  <a:srgbClr val="FFFFFF"/>
                </a:solidFill>
                <a:latin typeface="Open Sans"/>
              </a:rPr>
              <a:t>Financial Contributors  and Spending</a:t>
            </a:r>
          </a:p>
        </p:txBody>
      </p:sp>
      <p:grpSp>
        <p:nvGrpSpPr>
          <p:cNvPr id="4" name="Group 4"/>
          <p:cNvGrpSpPr/>
          <p:nvPr/>
        </p:nvGrpSpPr>
        <p:grpSpPr>
          <a:xfrm>
            <a:off x="304800" y="1638300"/>
            <a:ext cx="9591133" cy="5778804"/>
            <a:chOff x="0" y="0"/>
            <a:chExt cx="12788177" cy="7705072"/>
          </a:xfrm>
        </p:grpSpPr>
        <p:sp>
          <p:nvSpPr>
            <p:cNvPr id="5" name="TextBox 5"/>
            <p:cNvSpPr txBox="1"/>
            <p:nvPr/>
          </p:nvSpPr>
          <p:spPr>
            <a:xfrm>
              <a:off x="10077311" y="4586125"/>
              <a:ext cx="2710866" cy="728036"/>
            </a:xfrm>
            <a:prstGeom prst="rect">
              <a:avLst/>
            </a:prstGeom>
          </p:spPr>
          <p:txBody>
            <a:bodyPr lIns="0" tIns="0" rIns="0" bIns="0" rtlCol="0" anchor="t">
              <a:spAutoFit/>
            </a:bodyPr>
            <a:lstStyle/>
            <a:p>
              <a:pPr algn="ctr">
                <a:lnSpc>
                  <a:spcPts val="2295"/>
                </a:lnSpc>
              </a:pPr>
              <a:r>
                <a:rPr lang="en-US" sz="1639">
                  <a:solidFill>
                    <a:srgbClr val="000000"/>
                  </a:solidFill>
                  <a:latin typeface="Open Sans Light Bold"/>
                </a:rPr>
                <a:t>Acute Care Services</a:t>
              </a:r>
            </a:p>
            <a:p>
              <a:pPr algn="ctr">
                <a:lnSpc>
                  <a:spcPts val="2295"/>
                </a:lnSpc>
              </a:pPr>
              <a:r>
                <a:rPr lang="en-US" sz="1639">
                  <a:solidFill>
                    <a:srgbClr val="000000"/>
                  </a:solidFill>
                  <a:latin typeface="Open Sans Light Bold"/>
                </a:rPr>
                <a:t>56%</a:t>
              </a:r>
            </a:p>
          </p:txBody>
        </p:sp>
        <p:sp>
          <p:nvSpPr>
            <p:cNvPr id="6" name="TextBox 6"/>
            <p:cNvSpPr txBox="1"/>
            <p:nvPr/>
          </p:nvSpPr>
          <p:spPr>
            <a:xfrm>
              <a:off x="2384667" y="6326566"/>
              <a:ext cx="886371" cy="728036"/>
            </a:xfrm>
            <a:prstGeom prst="rect">
              <a:avLst/>
            </a:prstGeom>
          </p:spPr>
          <p:txBody>
            <a:bodyPr lIns="0" tIns="0" rIns="0" bIns="0" rtlCol="0" anchor="t">
              <a:spAutoFit/>
            </a:bodyPr>
            <a:lstStyle/>
            <a:p>
              <a:pPr algn="ctr">
                <a:lnSpc>
                  <a:spcPts val="2295"/>
                </a:lnSpc>
              </a:pPr>
              <a:r>
                <a:rPr lang="en-US" sz="1639">
                  <a:solidFill>
                    <a:srgbClr val="000000"/>
                  </a:solidFill>
                  <a:latin typeface="Open Sans Light Bold"/>
                </a:rPr>
                <a:t>Other </a:t>
              </a:r>
            </a:p>
            <a:p>
              <a:pPr algn="ctr">
                <a:lnSpc>
                  <a:spcPts val="2295"/>
                </a:lnSpc>
              </a:pPr>
              <a:r>
                <a:rPr lang="en-US" sz="1639">
                  <a:solidFill>
                    <a:srgbClr val="000000"/>
                  </a:solidFill>
                  <a:latin typeface="Open Sans Light Bold"/>
                </a:rPr>
                <a:t>17%</a:t>
              </a:r>
            </a:p>
          </p:txBody>
        </p:sp>
        <p:sp>
          <p:nvSpPr>
            <p:cNvPr id="7" name="TextBox 7"/>
            <p:cNvSpPr txBox="1"/>
            <p:nvPr/>
          </p:nvSpPr>
          <p:spPr>
            <a:xfrm>
              <a:off x="0" y="2314053"/>
              <a:ext cx="2256787" cy="728036"/>
            </a:xfrm>
            <a:prstGeom prst="rect">
              <a:avLst/>
            </a:prstGeom>
          </p:spPr>
          <p:txBody>
            <a:bodyPr lIns="0" tIns="0" rIns="0" bIns="0" rtlCol="0" anchor="t">
              <a:spAutoFit/>
            </a:bodyPr>
            <a:lstStyle/>
            <a:p>
              <a:pPr algn="ctr">
                <a:lnSpc>
                  <a:spcPts val="2295"/>
                </a:lnSpc>
              </a:pPr>
              <a:r>
                <a:rPr lang="en-US" sz="1639">
                  <a:solidFill>
                    <a:srgbClr val="000000"/>
                  </a:solidFill>
                  <a:latin typeface="Open Sans Light Bold"/>
                </a:rPr>
                <a:t>Residential Care</a:t>
              </a:r>
            </a:p>
            <a:p>
              <a:pPr algn="ctr">
                <a:lnSpc>
                  <a:spcPts val="2295"/>
                </a:lnSpc>
              </a:pPr>
              <a:r>
                <a:rPr lang="en-US" sz="1639">
                  <a:solidFill>
                    <a:srgbClr val="000000"/>
                  </a:solidFill>
                  <a:latin typeface="Open Sans Light Bold"/>
                </a:rPr>
                <a:t>16%</a:t>
              </a:r>
            </a:p>
          </p:txBody>
        </p:sp>
        <p:sp>
          <p:nvSpPr>
            <p:cNvPr id="8" name="TextBox 8"/>
            <p:cNvSpPr txBox="1"/>
            <p:nvPr/>
          </p:nvSpPr>
          <p:spPr>
            <a:xfrm>
              <a:off x="2345102" y="-28575"/>
              <a:ext cx="2329090" cy="728036"/>
            </a:xfrm>
            <a:prstGeom prst="rect">
              <a:avLst/>
            </a:prstGeom>
          </p:spPr>
          <p:txBody>
            <a:bodyPr lIns="0" tIns="0" rIns="0" bIns="0" rtlCol="0" anchor="t">
              <a:spAutoFit/>
            </a:bodyPr>
            <a:lstStyle/>
            <a:p>
              <a:pPr algn="ctr">
                <a:lnSpc>
                  <a:spcPts val="2295"/>
                </a:lnSpc>
              </a:pPr>
              <a:r>
                <a:rPr lang="en-US" sz="1639">
                  <a:solidFill>
                    <a:srgbClr val="000000"/>
                  </a:solidFill>
                  <a:latin typeface="Open Sans Light Bold"/>
                </a:rPr>
                <a:t>Community Care</a:t>
              </a:r>
            </a:p>
            <a:p>
              <a:pPr algn="ctr">
                <a:lnSpc>
                  <a:spcPts val="2295"/>
                </a:lnSpc>
              </a:pPr>
              <a:r>
                <a:rPr lang="en-US" sz="1639">
                  <a:solidFill>
                    <a:srgbClr val="000000"/>
                  </a:solidFill>
                  <a:latin typeface="Open Sans Light Bold"/>
                </a:rPr>
                <a:t>11%</a:t>
              </a:r>
            </a:p>
          </p:txBody>
        </p:sp>
        <p:grpSp>
          <p:nvGrpSpPr>
            <p:cNvPr id="9" name="Group 9"/>
            <p:cNvGrpSpPr>
              <a:grpSpLocks noChangeAspect="1"/>
            </p:cNvGrpSpPr>
            <p:nvPr/>
          </p:nvGrpSpPr>
          <p:grpSpPr>
            <a:xfrm>
              <a:off x="2552613" y="690974"/>
              <a:ext cx="7014098" cy="7014098"/>
              <a:chOff x="0" y="0"/>
              <a:chExt cx="2540000" cy="2540000"/>
            </a:xfrm>
          </p:grpSpPr>
          <p:sp>
            <p:nvSpPr>
              <p:cNvPr id="10" name="Freeform 10"/>
              <p:cNvSpPr/>
              <p:nvPr/>
            </p:nvSpPr>
            <p:spPr>
              <a:xfrm>
                <a:off x="744050" y="0"/>
                <a:ext cx="1897858" cy="2640892"/>
              </a:xfrm>
              <a:custGeom>
                <a:avLst/>
                <a:gdLst/>
                <a:ahLst/>
                <a:cxnLst/>
                <a:rect l="l" t="t" r="r" b="b"/>
                <a:pathLst>
                  <a:path w="1897858" h="2640892">
                    <a:moveTo>
                      <a:pt x="525950" y="0"/>
                    </a:moveTo>
                    <a:cubicBezTo>
                      <a:pt x="1044906" y="0"/>
                      <a:pt x="1511653" y="315744"/>
                      <a:pt x="1704756" y="797435"/>
                    </a:cubicBezTo>
                    <a:cubicBezTo>
                      <a:pt x="1897858" y="1279127"/>
                      <a:pt x="1778463" y="1829846"/>
                      <a:pt x="1403213" y="2188319"/>
                    </a:cubicBezTo>
                    <a:cubicBezTo>
                      <a:pt x="1027963" y="2546792"/>
                      <a:pt x="472362" y="2640892"/>
                      <a:pt x="0" y="2425974"/>
                    </a:cubicBezTo>
                    <a:lnTo>
                      <a:pt x="525950" y="1270000"/>
                    </a:lnTo>
                    <a:close/>
                  </a:path>
                </a:pathLst>
              </a:custGeom>
              <a:solidFill>
                <a:srgbClr val="F35607"/>
              </a:solidFill>
            </p:spPr>
          </p:sp>
          <p:sp>
            <p:nvSpPr>
              <p:cNvPr id="11" name="Freeform 11"/>
              <p:cNvSpPr/>
              <p:nvPr/>
            </p:nvSpPr>
            <p:spPr>
              <a:xfrm>
                <a:off x="3634" y="1270000"/>
                <a:ext cx="1266366" cy="1180816"/>
              </a:xfrm>
              <a:custGeom>
                <a:avLst/>
                <a:gdLst/>
                <a:ahLst/>
                <a:cxnLst/>
                <a:rect l="l" t="t" r="r" b="b"/>
                <a:pathLst>
                  <a:path w="1266366" h="1180816">
                    <a:moveTo>
                      <a:pt x="798848" y="1180816"/>
                    </a:moveTo>
                    <a:cubicBezTo>
                      <a:pt x="346908" y="1001881"/>
                      <a:pt x="36743" y="580684"/>
                      <a:pt x="0" y="96001"/>
                    </a:cubicBezTo>
                    <a:lnTo>
                      <a:pt x="1266366" y="0"/>
                    </a:lnTo>
                    <a:close/>
                  </a:path>
                </a:pathLst>
              </a:custGeom>
              <a:solidFill>
                <a:srgbClr val="FF6066"/>
              </a:solidFill>
            </p:spPr>
            <p:txBody>
              <a:bodyPr/>
              <a:lstStyle/>
              <a:p>
                <a:endParaRPr lang="en-US" dirty="0"/>
              </a:p>
            </p:txBody>
          </p:sp>
          <p:sp>
            <p:nvSpPr>
              <p:cNvPr id="12" name="Freeform 12"/>
              <p:cNvSpPr/>
              <p:nvPr/>
            </p:nvSpPr>
            <p:spPr>
              <a:xfrm>
                <a:off x="-47314" y="252212"/>
                <a:ext cx="1317314" cy="1176962"/>
              </a:xfrm>
              <a:custGeom>
                <a:avLst/>
                <a:gdLst/>
                <a:ahLst/>
                <a:cxnLst/>
                <a:rect l="l" t="t" r="r" b="b"/>
                <a:pathLst>
                  <a:path w="1317314" h="1176962">
                    <a:moveTo>
                      <a:pt x="57328" y="1176961"/>
                    </a:moveTo>
                    <a:cubicBezTo>
                      <a:pt x="0" y="723158"/>
                      <a:pt x="191132" y="273585"/>
                      <a:pt x="557704" y="0"/>
                    </a:cubicBezTo>
                    <a:lnTo>
                      <a:pt x="1317314" y="1017788"/>
                    </a:lnTo>
                    <a:close/>
                  </a:path>
                </a:pathLst>
              </a:custGeom>
              <a:solidFill>
                <a:srgbClr val="FF7FAA"/>
              </a:solidFill>
            </p:spPr>
          </p:sp>
          <p:sp>
            <p:nvSpPr>
              <p:cNvPr id="13" name="Freeform 13"/>
              <p:cNvSpPr/>
              <p:nvPr/>
            </p:nvSpPr>
            <p:spPr>
              <a:xfrm>
                <a:off x="460472" y="0"/>
                <a:ext cx="809528" cy="1270000"/>
              </a:xfrm>
              <a:custGeom>
                <a:avLst/>
                <a:gdLst/>
                <a:ahLst/>
                <a:cxnLst/>
                <a:rect l="l" t="t" r="r" b="b"/>
                <a:pathLst>
                  <a:path w="809528" h="1270000">
                    <a:moveTo>
                      <a:pt x="0" y="291448"/>
                    </a:moveTo>
                    <a:cubicBezTo>
                      <a:pt x="227679" y="103096"/>
                      <a:pt x="513911" y="30"/>
                      <a:pt x="809401" y="0"/>
                    </a:cubicBezTo>
                    <a:lnTo>
                      <a:pt x="809528" y="1270000"/>
                    </a:lnTo>
                    <a:close/>
                  </a:path>
                </a:pathLst>
              </a:custGeom>
              <a:solidFill>
                <a:srgbClr val="FFA5DE"/>
              </a:solidFill>
            </p:spPr>
          </p:sp>
          <p:sp>
            <p:nvSpPr>
              <p:cNvPr id="14" name="Freeform 14"/>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FFCAFF"/>
              </a:solidFill>
            </p:spPr>
          </p:sp>
        </p:grpSp>
      </p:grpSp>
      <p:sp>
        <p:nvSpPr>
          <p:cNvPr id="15" name="TextBox 15"/>
          <p:cNvSpPr txBox="1"/>
          <p:nvPr/>
        </p:nvSpPr>
        <p:spPr>
          <a:xfrm>
            <a:off x="9832096" y="2999523"/>
            <a:ext cx="8157236" cy="6433813"/>
          </a:xfrm>
          <a:prstGeom prst="rect">
            <a:avLst/>
          </a:prstGeom>
        </p:spPr>
        <p:txBody>
          <a:bodyPr lIns="0" tIns="0" rIns="0" bIns="0" rtlCol="0" anchor="t">
            <a:spAutoFit/>
          </a:bodyPr>
          <a:lstStyle/>
          <a:p>
            <a:pPr marL="1122679" lvl="1" indent="-561340">
              <a:lnSpc>
                <a:spcPts val="12999"/>
              </a:lnSpc>
              <a:buFont typeface="Arial"/>
              <a:buChar char="•"/>
            </a:pPr>
            <a:r>
              <a:rPr lang="en-US" sz="5500" dirty="0">
                <a:solidFill>
                  <a:srgbClr val="FFFFFF"/>
                </a:solidFill>
                <a:latin typeface="Open Sans Bold"/>
              </a:rPr>
              <a:t>Ministry of Health</a:t>
            </a:r>
          </a:p>
          <a:p>
            <a:pPr marL="1122679" lvl="1" indent="-561340">
              <a:lnSpc>
                <a:spcPts val="12999"/>
              </a:lnSpc>
              <a:buFont typeface="Arial"/>
              <a:buChar char="•"/>
            </a:pPr>
            <a:r>
              <a:rPr lang="en-US" sz="5500" dirty="0">
                <a:solidFill>
                  <a:srgbClr val="FFFFFF"/>
                </a:solidFill>
                <a:latin typeface="Open Sans Bold"/>
              </a:rPr>
              <a:t> Medical Service Plan (MSP)</a:t>
            </a:r>
          </a:p>
          <a:p>
            <a:pPr marL="1122679" lvl="1" indent="-561340">
              <a:lnSpc>
                <a:spcPts val="12999"/>
              </a:lnSpc>
              <a:buFont typeface="Arial"/>
              <a:buChar char="•"/>
            </a:pPr>
            <a:r>
              <a:rPr lang="en-US" sz="5500" dirty="0">
                <a:solidFill>
                  <a:srgbClr val="FFFFFF"/>
                </a:solidFill>
                <a:latin typeface="Open Sans Bold"/>
              </a:rPr>
              <a:t>Private Donations</a:t>
            </a:r>
          </a:p>
        </p:txBody>
      </p:sp>
      <p:sp>
        <p:nvSpPr>
          <p:cNvPr id="16" name="TextBox 16"/>
          <p:cNvSpPr txBox="1"/>
          <p:nvPr/>
        </p:nvSpPr>
        <p:spPr>
          <a:xfrm>
            <a:off x="695802" y="8168388"/>
            <a:ext cx="8916792" cy="1124667"/>
          </a:xfrm>
          <a:prstGeom prst="rect">
            <a:avLst/>
          </a:prstGeom>
        </p:spPr>
        <p:txBody>
          <a:bodyPr wrap="square" lIns="0" tIns="0" rIns="0" bIns="0" rtlCol="0" anchor="t">
            <a:spAutoFit/>
          </a:bodyPr>
          <a:lstStyle/>
          <a:p>
            <a:pPr>
              <a:lnSpc>
                <a:spcPts val="9750"/>
              </a:lnSpc>
            </a:pPr>
            <a:r>
              <a:rPr lang="en-US" sz="5300" dirty="0">
                <a:solidFill>
                  <a:srgbClr val="000000"/>
                </a:solidFill>
                <a:latin typeface="Open Sans Bold Italics"/>
              </a:rPr>
              <a:t>$2.5 Billion Annual Budget</a:t>
            </a:r>
          </a:p>
        </p:txBody>
      </p:sp>
      <p:pic>
        <p:nvPicPr>
          <p:cNvPr id="18" name="Audio 17">
            <a:hlinkClick r:id="" action="ppaction://media"/>
            <a:extLst>
              <a:ext uri="{FF2B5EF4-FFF2-40B4-BE49-F238E27FC236}">
                <a16:creationId xmlns:a16="http://schemas.microsoft.com/office/drawing/2014/main" id="{455719AB-A813-DE8B-2B3D-205EB792AD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1242"/>
    </mc:Choice>
    <mc:Fallback>
      <p:transition spd="slow" advTm="31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993</Words>
  <Application>Microsoft Macintosh PowerPoint</Application>
  <PresentationFormat>Custom</PresentationFormat>
  <Paragraphs>85</Paragraphs>
  <Slides>11</Slides>
  <Notes>11</Notes>
  <HiddenSlides>0</HiddenSlides>
  <MMClips>11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Open Sans Light</vt:lpstr>
      <vt:lpstr>Open Sans Bold</vt:lpstr>
      <vt:lpstr>Open Sans</vt:lpstr>
      <vt:lpstr>Open Sans Bold Italics</vt:lpstr>
      <vt:lpstr>Calibri</vt:lpstr>
      <vt:lpstr>Arial</vt:lpstr>
      <vt:lpstr>Open Sans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Pink Modern Work From Home Simple Video Presentation</dc:title>
  <cp:lastModifiedBy>catrionahopper@gmail.com</cp:lastModifiedBy>
  <cp:revision>7</cp:revision>
  <dcterms:created xsi:type="dcterms:W3CDTF">2006-08-16T00:00:00Z</dcterms:created>
  <dcterms:modified xsi:type="dcterms:W3CDTF">2022-06-14T00:31:03Z</dcterms:modified>
  <dc:identifier>DAFC9v6elYk</dc:identifier>
</cp:coreProperties>
</file>