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7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55"/>
    <p:restoredTop sz="84019"/>
  </p:normalViewPr>
  <p:slideViewPr>
    <p:cSldViewPr snapToGrid="0" snapToObjects="1">
      <p:cViewPr varScale="1">
        <p:scale>
          <a:sx n="105" d="100"/>
          <a:sy n="105" d="100"/>
        </p:scale>
        <p:origin x="1104" y="200"/>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B7A053-7AF6-E843-9715-C02FAA63F742}" type="datetimeFigureOut">
              <a:rPr lang="en-US" smtClean="0"/>
              <a:t>6/12/22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4417A1-D5FB-A143-9513-B15B9273C4CA}" type="slidenum">
              <a:rPr lang="en-US" smtClean="0"/>
              <a:t>‹#›</a:t>
            </a:fld>
            <a:endParaRPr lang="en-US"/>
          </a:p>
        </p:txBody>
      </p:sp>
    </p:spTree>
    <p:extLst>
      <p:ext uri="{BB962C8B-B14F-4D97-AF65-F5344CB8AC3E}">
        <p14:creationId xmlns:p14="http://schemas.microsoft.com/office/powerpoint/2010/main" val="1844412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Hello, today we will be exploring the Vancouver Island Health Authority, located throughout the coast of British Columbia.</a:t>
            </a:r>
          </a:p>
          <a:p>
            <a:endParaRPr lang="en-US" b="1" dirty="0"/>
          </a:p>
          <a:p>
            <a:endParaRPr lang="en-US" b="1" dirty="0"/>
          </a:p>
        </p:txBody>
      </p:sp>
      <p:sp>
        <p:nvSpPr>
          <p:cNvPr id="4" name="Slide Number Placeholder 3"/>
          <p:cNvSpPr>
            <a:spLocks noGrp="1"/>
          </p:cNvSpPr>
          <p:nvPr>
            <p:ph type="sldNum" sz="quarter" idx="5"/>
          </p:nvPr>
        </p:nvSpPr>
        <p:spPr/>
        <p:txBody>
          <a:bodyPr/>
          <a:lstStyle/>
          <a:p>
            <a:fld id="{514417A1-D5FB-A143-9513-B15B9273C4CA}" type="slidenum">
              <a:rPr lang="en-US" smtClean="0"/>
              <a:t>1</a:t>
            </a:fld>
            <a:endParaRPr lang="en-US"/>
          </a:p>
        </p:txBody>
      </p:sp>
    </p:spTree>
    <p:extLst>
      <p:ext uri="{BB962C8B-B14F-4D97-AF65-F5344CB8AC3E}">
        <p14:creationId xmlns:p14="http://schemas.microsoft.com/office/powerpoint/2010/main" val="3521652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At VIHA, they are involved in many different collaborative projects. The authority works with both the</a:t>
            </a:r>
            <a:r>
              <a:rPr lang="en-CA" sz="1200" kern="1200" dirty="0">
                <a:solidFill>
                  <a:schemeClr val="tx1"/>
                </a:solidFill>
                <a:effectLst/>
                <a:latin typeface="+mn-lt"/>
                <a:ea typeface="+mn-ea"/>
                <a:cs typeface="+mn-cs"/>
              </a:rPr>
              <a:t> University of Victoria (UVic) and the University of British Columbia’s (UBC) Island Medical Program. In addition to this, UVic is collaborating with VIHA for private medical research into dementia treatment solutions. These are close relationships that Island Health works hard to maintain. Those who work at the university may one day work at Island Health!</a:t>
            </a:r>
          </a:p>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14417A1-D5FB-A143-9513-B15B9273C4CA}" type="slidenum">
              <a:rPr lang="en-US" smtClean="0"/>
              <a:t>10</a:t>
            </a:fld>
            <a:endParaRPr lang="en-US"/>
          </a:p>
        </p:txBody>
      </p:sp>
    </p:spTree>
    <p:extLst>
      <p:ext uri="{BB962C8B-B14F-4D97-AF65-F5344CB8AC3E}">
        <p14:creationId xmlns:p14="http://schemas.microsoft.com/office/powerpoint/2010/main" val="418523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additional resources on Island Health, please refer to the above resource. Thank you. </a:t>
            </a:r>
          </a:p>
        </p:txBody>
      </p:sp>
      <p:sp>
        <p:nvSpPr>
          <p:cNvPr id="4" name="Slide Number Placeholder 3"/>
          <p:cNvSpPr>
            <a:spLocks noGrp="1"/>
          </p:cNvSpPr>
          <p:nvPr>
            <p:ph type="sldNum" sz="quarter" idx="5"/>
          </p:nvPr>
        </p:nvSpPr>
        <p:spPr/>
        <p:txBody>
          <a:bodyPr/>
          <a:lstStyle/>
          <a:p>
            <a:fld id="{514417A1-D5FB-A143-9513-B15B9273C4CA}" type="slidenum">
              <a:rPr lang="en-US" smtClean="0"/>
              <a:t>11</a:t>
            </a:fld>
            <a:endParaRPr lang="en-US"/>
          </a:p>
        </p:txBody>
      </p:sp>
    </p:spTree>
    <p:extLst>
      <p:ext uri="{BB962C8B-B14F-4D97-AF65-F5344CB8AC3E}">
        <p14:creationId xmlns:p14="http://schemas.microsoft.com/office/powerpoint/2010/main" val="126638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Founded in 2001, the VIHA is one of six health authorities in BC. It is located </a:t>
            </a:r>
            <a:r>
              <a:rPr lang="en-CA" sz="1200" kern="1200" dirty="0">
                <a:solidFill>
                  <a:schemeClr val="tx1"/>
                </a:solidFill>
                <a:effectLst/>
                <a:latin typeface="+mn-lt"/>
                <a:ea typeface="+mn-ea"/>
                <a:cs typeface="+mn-cs"/>
              </a:rPr>
              <a:t>throughout Vancouver Island, the islands in the Salish Sea and Johnstone Straight, as well as communities north of Powell River and south of Rivers </a:t>
            </a:r>
            <a:r>
              <a:rPr lang="en-CA" sz="1200" kern="1200" dirty="0" err="1">
                <a:solidFill>
                  <a:schemeClr val="tx1"/>
                </a:solidFill>
                <a:effectLst/>
                <a:latin typeface="+mn-lt"/>
                <a:ea typeface="+mn-ea"/>
                <a:cs typeface="+mn-cs"/>
              </a:rPr>
              <a:t>Inlet.There</a:t>
            </a:r>
            <a:r>
              <a:rPr lang="en-CA" sz="1200" kern="1200" dirty="0">
                <a:solidFill>
                  <a:schemeClr val="tx1"/>
                </a:solidFill>
                <a:effectLst/>
                <a:latin typeface="+mn-lt"/>
                <a:ea typeface="+mn-ea"/>
                <a:cs typeface="+mn-cs"/>
              </a:rPr>
              <a:t> are four regions that Island Health is broken up into. </a:t>
            </a:r>
            <a:r>
              <a:rPr lang="en-US" dirty="0"/>
              <a:t>Region 1 consists of the upper island (Comox to Port Alice) and a portion of the mainland above Powell River. Region 2 includes the central part of the island such as Nanaimo and Tofino, while regions three and four encompass the greater Victoria area. These geographical regions are determined based on patient population density. </a:t>
            </a:r>
          </a:p>
          <a:p>
            <a:endParaRPr lang="en-US" dirty="0"/>
          </a:p>
        </p:txBody>
      </p:sp>
      <p:sp>
        <p:nvSpPr>
          <p:cNvPr id="4" name="Slide Number Placeholder 3"/>
          <p:cNvSpPr>
            <a:spLocks noGrp="1"/>
          </p:cNvSpPr>
          <p:nvPr>
            <p:ph type="sldNum" sz="quarter" idx="5"/>
          </p:nvPr>
        </p:nvSpPr>
        <p:spPr/>
        <p:txBody>
          <a:bodyPr/>
          <a:lstStyle/>
          <a:p>
            <a:fld id="{514417A1-D5FB-A143-9513-B15B9273C4CA}" type="slidenum">
              <a:rPr lang="en-US" smtClean="0"/>
              <a:t>2</a:t>
            </a:fld>
            <a:endParaRPr lang="en-US"/>
          </a:p>
        </p:txBody>
      </p:sp>
    </p:spTree>
    <p:extLst>
      <p:ext uri="{BB962C8B-B14F-4D97-AF65-F5344CB8AC3E}">
        <p14:creationId xmlns:p14="http://schemas.microsoft.com/office/powerpoint/2010/main" val="1610607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VIHA is dedicated to providing excellent services and their missions, visions, and goals show this. In the case of VIHA, their mission is to provide superior health care through innovation, teaching and research. This mission is driven by a mission of providing excellent health and care for everyone, everywhere, </a:t>
            </a:r>
            <a:r>
              <a:rPr lang="en-US" b="0" dirty="0" err="1"/>
              <a:t>everytime</a:t>
            </a:r>
            <a:r>
              <a:rPr lang="en-US" b="0" dirty="0"/>
              <a:t>. When providing care, VIHA uses their goals more commonly referred to as “CARE” to operate. This stands for the courage to grow, aspire to provide the highest level of care, respect everyone, and show empathy to all. </a:t>
            </a:r>
          </a:p>
        </p:txBody>
      </p:sp>
      <p:sp>
        <p:nvSpPr>
          <p:cNvPr id="4" name="Slide Number Placeholder 3"/>
          <p:cNvSpPr>
            <a:spLocks noGrp="1"/>
          </p:cNvSpPr>
          <p:nvPr>
            <p:ph type="sldNum" sz="quarter" idx="5"/>
          </p:nvPr>
        </p:nvSpPr>
        <p:spPr/>
        <p:txBody>
          <a:bodyPr/>
          <a:lstStyle/>
          <a:p>
            <a:fld id="{514417A1-D5FB-A143-9513-B15B9273C4CA}" type="slidenum">
              <a:rPr lang="en-US" smtClean="0"/>
              <a:t>3</a:t>
            </a:fld>
            <a:endParaRPr lang="en-US"/>
          </a:p>
        </p:txBody>
      </p:sp>
    </p:spTree>
    <p:extLst>
      <p:ext uri="{BB962C8B-B14F-4D97-AF65-F5344CB8AC3E}">
        <p14:creationId xmlns:p14="http://schemas.microsoft.com/office/powerpoint/2010/main" val="46962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r>
              <a:rPr lang="en-US" b="0" dirty="0"/>
              <a:t>VIHA follows a traditional hierarchal structure, with elected board members maintain the top position. These individuals are elected based on their decision-making abilities, expertise and experience. Following, there is CEO and President Kathy MacNeil, who is supported by vice presidents. The job of both Kathy and these individuals is to</a:t>
            </a:r>
            <a:r>
              <a:rPr lang="en-CA" sz="1200" kern="1200" dirty="0">
                <a:solidFill>
                  <a:schemeClr val="tx1"/>
                </a:solidFill>
                <a:effectLst/>
                <a:latin typeface="+mn-lt"/>
                <a:ea typeface="+mn-ea"/>
                <a:cs typeface="+mn-cs"/>
              </a:rPr>
              <a:t> foster patient and family-centered care that promotes a culture of learning and collaboration.</a:t>
            </a:r>
          </a:p>
          <a:p>
            <a:endParaRPr lang="en-CA"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14417A1-D5FB-A143-9513-B15B9273C4CA}" type="slidenum">
              <a:rPr lang="en-US" smtClean="0"/>
              <a:t>4</a:t>
            </a:fld>
            <a:endParaRPr lang="en-US"/>
          </a:p>
        </p:txBody>
      </p:sp>
    </p:spTree>
    <p:extLst>
      <p:ext uri="{BB962C8B-B14F-4D97-AF65-F5344CB8AC3E}">
        <p14:creationId xmlns:p14="http://schemas.microsoft.com/office/powerpoint/2010/main" val="3639014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 </a:t>
            </a:r>
          </a:p>
          <a:p>
            <a:endParaRPr lang="en-US" b="0" dirty="0"/>
          </a:p>
          <a:p>
            <a:r>
              <a:rPr lang="en-US" b="0" dirty="0"/>
              <a:t>VIHA takes culture very seriously, they measure their organizational culture through the use of performance measures and employee turnover rates. VIHA is constantly trying to improve their workplace culture and create organizational objectives such as employee engagement, recruitment and employee longevity to improve it.</a:t>
            </a:r>
          </a:p>
          <a:p>
            <a:endParaRPr lang="en-US" b="0" dirty="0"/>
          </a:p>
        </p:txBody>
      </p:sp>
      <p:sp>
        <p:nvSpPr>
          <p:cNvPr id="4" name="Slide Number Placeholder 3"/>
          <p:cNvSpPr>
            <a:spLocks noGrp="1"/>
          </p:cNvSpPr>
          <p:nvPr>
            <p:ph type="sldNum" sz="quarter" idx="5"/>
          </p:nvPr>
        </p:nvSpPr>
        <p:spPr/>
        <p:txBody>
          <a:bodyPr/>
          <a:lstStyle/>
          <a:p>
            <a:fld id="{514417A1-D5FB-A143-9513-B15B9273C4CA}" type="slidenum">
              <a:rPr lang="en-US" smtClean="0"/>
              <a:t>5</a:t>
            </a:fld>
            <a:endParaRPr lang="en-US"/>
          </a:p>
        </p:txBody>
      </p:sp>
    </p:spTree>
    <p:extLst>
      <p:ext uri="{BB962C8B-B14F-4D97-AF65-F5344CB8AC3E}">
        <p14:creationId xmlns:p14="http://schemas.microsoft.com/office/powerpoint/2010/main" val="1436347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At VIHA, there are a total of 150 facilities that over a total of 37 services. Such services include (but are not limited to): aboriginal care, chronic disease and infections management, imaging testing and diagnostics, and both acute and long-term care. </a:t>
            </a:r>
          </a:p>
          <a:p>
            <a:endParaRPr lang="en-US" dirty="0"/>
          </a:p>
        </p:txBody>
      </p:sp>
      <p:sp>
        <p:nvSpPr>
          <p:cNvPr id="4" name="Slide Number Placeholder 3"/>
          <p:cNvSpPr>
            <a:spLocks noGrp="1"/>
          </p:cNvSpPr>
          <p:nvPr>
            <p:ph type="sldNum" sz="quarter" idx="5"/>
          </p:nvPr>
        </p:nvSpPr>
        <p:spPr/>
        <p:txBody>
          <a:bodyPr/>
          <a:lstStyle/>
          <a:p>
            <a:fld id="{514417A1-D5FB-A143-9513-B15B9273C4CA}" type="slidenum">
              <a:rPr lang="en-US" smtClean="0"/>
              <a:t>6</a:t>
            </a:fld>
            <a:endParaRPr lang="en-US"/>
          </a:p>
        </p:txBody>
      </p:sp>
    </p:spTree>
    <p:extLst>
      <p:ext uri="{BB962C8B-B14F-4D97-AF65-F5344CB8AC3E}">
        <p14:creationId xmlns:p14="http://schemas.microsoft.com/office/powerpoint/2010/main" val="3896966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 the VIHA, there are a total of 2,000 medical personnel, and 20,000 other employees who are supported by 6,000 volunteers members. These members due various jobs to keep the health authority operating. For example, the medical staff tend to patients, while other employees and volunteers maintain the more business aspects of the organization.</a:t>
            </a:r>
          </a:p>
        </p:txBody>
      </p:sp>
      <p:sp>
        <p:nvSpPr>
          <p:cNvPr id="4" name="Slide Number Placeholder 3"/>
          <p:cNvSpPr>
            <a:spLocks noGrp="1"/>
          </p:cNvSpPr>
          <p:nvPr>
            <p:ph type="sldNum" sz="quarter" idx="5"/>
          </p:nvPr>
        </p:nvSpPr>
        <p:spPr/>
        <p:txBody>
          <a:bodyPr/>
          <a:lstStyle/>
          <a:p>
            <a:fld id="{514417A1-D5FB-A143-9513-B15B9273C4CA}" type="slidenum">
              <a:rPr lang="en-US" smtClean="0"/>
              <a:t>7</a:t>
            </a:fld>
            <a:endParaRPr lang="en-US"/>
          </a:p>
        </p:txBody>
      </p:sp>
    </p:spTree>
    <p:extLst>
      <p:ext uri="{BB962C8B-B14F-4D97-AF65-F5344CB8AC3E}">
        <p14:creationId xmlns:p14="http://schemas.microsoft.com/office/powerpoint/2010/main" val="3476489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At VIHA, they provide care to 794,000 people. Due to the size and variety of the patient population, VIHA has an extreme diversity among its’ patients as well as social determinants of health. Because of this, the authority's patient population contains individuals who have varying social determinants of health. These social determinants of health are non-medical factors that greatly impact one's health outcomes. Examples of social determinants of health include access to education, economic stability, and social circle.</a:t>
            </a:r>
          </a:p>
        </p:txBody>
      </p:sp>
      <p:sp>
        <p:nvSpPr>
          <p:cNvPr id="4" name="Slide Number Placeholder 3"/>
          <p:cNvSpPr>
            <a:spLocks noGrp="1"/>
          </p:cNvSpPr>
          <p:nvPr>
            <p:ph type="sldNum" sz="quarter" idx="5"/>
          </p:nvPr>
        </p:nvSpPr>
        <p:spPr/>
        <p:txBody>
          <a:bodyPr/>
          <a:lstStyle/>
          <a:p>
            <a:fld id="{514417A1-D5FB-A143-9513-B15B9273C4CA}" type="slidenum">
              <a:rPr lang="en-US" smtClean="0"/>
              <a:t>8</a:t>
            </a:fld>
            <a:endParaRPr lang="en-US"/>
          </a:p>
        </p:txBody>
      </p:sp>
    </p:spTree>
    <p:extLst>
      <p:ext uri="{BB962C8B-B14F-4D97-AF65-F5344CB8AC3E}">
        <p14:creationId xmlns:p14="http://schemas.microsoft.com/office/powerpoint/2010/main" val="834830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To date, VIHA has a very very large operating budget of $2.5 billion, and spend this primarily on acute care (56%), residential care (16%), and community care (11%) accordingly. This spending model plan has remained consistent throughout the years. The ministry of health MSPs, and private donations remain VIHA main financial contributor.</a:t>
            </a:r>
          </a:p>
        </p:txBody>
      </p:sp>
      <p:sp>
        <p:nvSpPr>
          <p:cNvPr id="4" name="Slide Number Placeholder 3"/>
          <p:cNvSpPr>
            <a:spLocks noGrp="1"/>
          </p:cNvSpPr>
          <p:nvPr>
            <p:ph type="sldNum" sz="quarter" idx="5"/>
          </p:nvPr>
        </p:nvSpPr>
        <p:spPr/>
        <p:txBody>
          <a:bodyPr/>
          <a:lstStyle/>
          <a:p>
            <a:fld id="{514417A1-D5FB-A143-9513-B15B9273C4CA}" type="slidenum">
              <a:rPr lang="en-US" smtClean="0"/>
              <a:t>9</a:t>
            </a:fld>
            <a:endParaRPr lang="en-US"/>
          </a:p>
        </p:txBody>
      </p:sp>
    </p:spTree>
    <p:extLst>
      <p:ext uri="{BB962C8B-B14F-4D97-AF65-F5344CB8AC3E}">
        <p14:creationId xmlns:p14="http://schemas.microsoft.com/office/powerpoint/2010/main" val="839809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6/12/22</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683812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6/12/22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25082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6/12/22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839562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6/12/22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97722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6/12/22</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184769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6/12/22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147387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6/12/22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51113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6/12/22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721573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6/12/22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632341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6/12/22</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717091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6/12/22</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99917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6/12/22</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62633609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lvl1pPr algn="l" defTabSz="914400" rtl="0" eaLnBrk="1" latinLnBrk="0" hangingPunct="1">
        <a:lnSpc>
          <a:spcPct val="90000"/>
        </a:lnSpc>
        <a:spcBef>
          <a:spcPct val="0"/>
        </a:spcBef>
        <a:buNone/>
        <a:defRPr lang="en-US" sz="36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tif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islandhealth.ca/" TargetMode="External"/><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tif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tif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7.tif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8.tif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9.tif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0.tif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2DC0967-ECFB-46A2-ADEB-01374F3D3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7" y="0"/>
            <a:ext cx="12192001"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533173E3-A708-4A63-AB1F-6729F5E53B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13" name="Rectangle 12">
            <a:extLst>
              <a:ext uri="{FF2B5EF4-FFF2-40B4-BE49-F238E27FC236}">
                <a16:creationId xmlns:a16="http://schemas.microsoft.com/office/drawing/2014/main" id="{9D98FDEF-0256-4AA6-B4F5-14FEE180D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ln w="6350" cap="sq" cmpd="sng" algn="ctr">
            <a:solidFill>
              <a:schemeClr val="tx1"/>
            </a:solidFill>
            <a:prstDash val="solid"/>
            <a:miter lim="800000"/>
          </a:ln>
          <a:effectLst/>
        </p:spPr>
      </p:sp>
      <p:sp>
        <p:nvSpPr>
          <p:cNvPr id="2" name="Title 1">
            <a:extLst>
              <a:ext uri="{FF2B5EF4-FFF2-40B4-BE49-F238E27FC236}">
                <a16:creationId xmlns:a16="http://schemas.microsoft.com/office/drawing/2014/main" id="{50107275-B201-3B40-8BCA-4543C2B36415}"/>
              </a:ext>
            </a:extLst>
          </p:cNvPr>
          <p:cNvSpPr>
            <a:spLocks noGrp="1"/>
          </p:cNvSpPr>
          <p:nvPr>
            <p:ph type="ctrTitle"/>
          </p:nvPr>
        </p:nvSpPr>
        <p:spPr>
          <a:xfrm>
            <a:off x="5315014" y="1516167"/>
            <a:ext cx="5716338" cy="3042706"/>
          </a:xfrm>
        </p:spPr>
        <p:txBody>
          <a:bodyPr>
            <a:normAutofit/>
          </a:bodyPr>
          <a:lstStyle/>
          <a:p>
            <a:r>
              <a:rPr lang="en-US" sz="5400" dirty="0">
                <a:solidFill>
                  <a:schemeClr val="tx1"/>
                </a:solidFill>
                <a:latin typeface="Arial" panose="020B0604020202020204" pitchFamily="34" charset="0"/>
                <a:cs typeface="Arial" panose="020B0604020202020204" pitchFamily="34" charset="0"/>
              </a:rPr>
              <a:t>Island Health </a:t>
            </a:r>
            <a:br>
              <a:rPr lang="en-US" sz="5400" dirty="0">
                <a:solidFill>
                  <a:schemeClr val="tx1"/>
                </a:solidFill>
                <a:latin typeface="Arial" panose="020B0604020202020204" pitchFamily="34" charset="0"/>
                <a:cs typeface="Arial" panose="020B0604020202020204" pitchFamily="34" charset="0"/>
              </a:rPr>
            </a:br>
            <a:endParaRPr lang="en-US" sz="5400" dirty="0">
              <a:solidFill>
                <a:schemeClr val="tx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32B8618E-CBD9-494E-8F6C-E8C6C5E3EBE7}"/>
              </a:ext>
            </a:extLst>
          </p:cNvPr>
          <p:cNvSpPr>
            <a:spLocks noGrp="1"/>
          </p:cNvSpPr>
          <p:nvPr>
            <p:ph type="subTitle" idx="1"/>
          </p:nvPr>
        </p:nvSpPr>
        <p:spPr>
          <a:xfrm>
            <a:off x="5533786" y="4357689"/>
            <a:ext cx="5661114" cy="1275348"/>
          </a:xfrm>
        </p:spPr>
        <p:txBody>
          <a:bodyPr>
            <a:normAutofit/>
          </a:bodyPr>
          <a:lstStyle/>
          <a:p>
            <a:r>
              <a:rPr lang="en-US" dirty="0"/>
              <a:t>HINF 265</a:t>
            </a:r>
          </a:p>
          <a:p>
            <a:r>
              <a:rPr lang="en-CA" dirty="0"/>
              <a:t>Katie Hopper</a:t>
            </a:r>
          </a:p>
          <a:p>
            <a:r>
              <a:rPr lang="en-CA" dirty="0"/>
              <a:t>April 2</a:t>
            </a:r>
            <a:r>
              <a:rPr lang="en-CA" baseline="30000" dirty="0"/>
              <a:t>nd</a:t>
            </a:r>
            <a:r>
              <a:rPr lang="en-CA" baseline="-25000" dirty="0"/>
              <a:t>, </a:t>
            </a:r>
            <a:r>
              <a:rPr lang="en-CA" dirty="0"/>
              <a:t>2020</a:t>
            </a:r>
            <a:endParaRPr lang="en-US" dirty="0"/>
          </a:p>
        </p:txBody>
      </p:sp>
      <p:sp>
        <p:nvSpPr>
          <p:cNvPr id="15" name="Rectangle 14">
            <a:extLst>
              <a:ext uri="{FF2B5EF4-FFF2-40B4-BE49-F238E27FC236}">
                <a16:creationId xmlns:a16="http://schemas.microsoft.com/office/drawing/2014/main" id="{8ABEB269-2208-4181-9DDB-A5C2D189B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12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384CBE60-0977-4285-9BF5-9D8271989A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911CEBB-5C08-41C5-8954-C727FC8755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2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56FA950-4DFC-4710-A30A-6E55033CA4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542CD87-F75B-6040-8F82-6369F611E2FC}"/>
              </a:ext>
            </a:extLst>
          </p:cNvPr>
          <p:cNvPicPr>
            <a:picLocks noChangeAspect="1"/>
          </p:cNvPicPr>
          <p:nvPr/>
        </p:nvPicPr>
        <p:blipFill>
          <a:blip r:embed="rId5"/>
          <a:stretch>
            <a:fillRect/>
          </a:stretch>
        </p:blipFill>
        <p:spPr>
          <a:xfrm>
            <a:off x="1376265" y="1767558"/>
            <a:ext cx="2960450" cy="2960450"/>
          </a:xfrm>
          <a:prstGeom prst="rect">
            <a:avLst/>
          </a:prstGeom>
        </p:spPr>
      </p:pic>
      <p:pic>
        <p:nvPicPr>
          <p:cNvPr id="6" name="Audio 5">
            <a:hlinkClick r:id="" action="ppaction://media"/>
            <a:extLst>
              <a:ext uri="{FF2B5EF4-FFF2-40B4-BE49-F238E27FC236}">
                <a16:creationId xmlns:a16="http://schemas.microsoft.com/office/drawing/2014/main" id="{5E2A5EAF-A686-6136-7898-3D3DC6A04F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054534836"/>
      </p:ext>
    </p:extLst>
  </p:cSld>
  <p:clrMapOvr>
    <a:masterClrMapping/>
  </p:clrMapOvr>
  <mc:AlternateContent xmlns:mc="http://schemas.openxmlformats.org/markup-compatibility/2006">
    <mc:Choice xmlns:p14="http://schemas.microsoft.com/office/powerpoint/2010/main" Requires="p14">
      <p:transition spd="slow" p14:dur="2000" advTm="11958"/>
    </mc:Choice>
    <mc:Fallback>
      <p:transition spd="slow" advTm="11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36BA2-1E0C-3849-984B-442CAFB16F31}"/>
              </a:ext>
            </a:extLst>
          </p:cNvPr>
          <p:cNvSpPr>
            <a:spLocks noGrp="1"/>
          </p:cNvSpPr>
          <p:nvPr>
            <p:ph type="title"/>
          </p:nvPr>
        </p:nvSpPr>
        <p:spPr/>
        <p:txBody>
          <a:bodyPr/>
          <a:lstStyle/>
          <a:p>
            <a:pPr algn="ctr"/>
            <a:r>
              <a:rPr lang="en-US" dirty="0"/>
              <a:t>Collaboration</a:t>
            </a:r>
          </a:p>
        </p:txBody>
      </p:sp>
      <p:sp>
        <p:nvSpPr>
          <p:cNvPr id="4" name="TextBox 3">
            <a:extLst>
              <a:ext uri="{FF2B5EF4-FFF2-40B4-BE49-F238E27FC236}">
                <a16:creationId xmlns:a16="http://schemas.microsoft.com/office/drawing/2014/main" id="{D4B6C813-C67D-534E-BB61-37BC1F93566B}"/>
              </a:ext>
            </a:extLst>
          </p:cNvPr>
          <p:cNvSpPr txBox="1"/>
          <p:nvPr/>
        </p:nvSpPr>
        <p:spPr>
          <a:xfrm>
            <a:off x="1164402" y="1856181"/>
            <a:ext cx="2464136" cy="369332"/>
          </a:xfrm>
          <a:prstGeom prst="rect">
            <a:avLst/>
          </a:prstGeom>
          <a:noFill/>
        </p:spPr>
        <p:txBody>
          <a:bodyPr wrap="none" rtlCol="0">
            <a:spAutoFit/>
          </a:bodyPr>
          <a:lstStyle/>
          <a:p>
            <a:r>
              <a:rPr lang="en-US" b="1" dirty="0"/>
              <a:t>Island Health (VIHA)</a:t>
            </a:r>
          </a:p>
        </p:txBody>
      </p:sp>
      <p:sp>
        <p:nvSpPr>
          <p:cNvPr id="6" name="TextBox 5">
            <a:extLst>
              <a:ext uri="{FF2B5EF4-FFF2-40B4-BE49-F238E27FC236}">
                <a16:creationId xmlns:a16="http://schemas.microsoft.com/office/drawing/2014/main" id="{502B74BF-5A6C-454A-A212-3E07D368498E}"/>
              </a:ext>
            </a:extLst>
          </p:cNvPr>
          <p:cNvSpPr txBox="1"/>
          <p:nvPr/>
        </p:nvSpPr>
        <p:spPr>
          <a:xfrm>
            <a:off x="1567603" y="2390501"/>
            <a:ext cx="5320147" cy="646331"/>
          </a:xfrm>
          <a:prstGeom prst="rect">
            <a:avLst/>
          </a:prstGeom>
          <a:noFill/>
        </p:spPr>
        <p:txBody>
          <a:bodyPr wrap="square" rtlCol="0">
            <a:spAutoFit/>
          </a:bodyPr>
          <a:lstStyle/>
          <a:p>
            <a:r>
              <a:rPr lang="en-US" b="1" dirty="0"/>
              <a:t>University of British Columbia (UBC)</a:t>
            </a:r>
          </a:p>
          <a:p>
            <a:pPr marL="285750" indent="-285750">
              <a:buFont typeface="Arial" panose="020B0604020202020204" pitchFamily="34" charset="0"/>
              <a:buChar char="•"/>
            </a:pPr>
            <a:r>
              <a:rPr lang="en-US" dirty="0"/>
              <a:t>Patient-oriented research</a:t>
            </a:r>
          </a:p>
        </p:txBody>
      </p:sp>
      <p:sp>
        <p:nvSpPr>
          <p:cNvPr id="7" name="TextBox 6">
            <a:extLst>
              <a:ext uri="{FF2B5EF4-FFF2-40B4-BE49-F238E27FC236}">
                <a16:creationId xmlns:a16="http://schemas.microsoft.com/office/drawing/2014/main" id="{8B954948-7D0E-4C4D-B40A-D8916F2B2F64}"/>
              </a:ext>
            </a:extLst>
          </p:cNvPr>
          <p:cNvSpPr txBox="1"/>
          <p:nvPr/>
        </p:nvSpPr>
        <p:spPr>
          <a:xfrm>
            <a:off x="1567603" y="3429000"/>
            <a:ext cx="3662413" cy="923330"/>
          </a:xfrm>
          <a:prstGeom prst="rect">
            <a:avLst/>
          </a:prstGeom>
          <a:noFill/>
        </p:spPr>
        <p:txBody>
          <a:bodyPr wrap="none" rtlCol="0">
            <a:spAutoFit/>
          </a:bodyPr>
          <a:lstStyle/>
          <a:p>
            <a:r>
              <a:rPr lang="en-US" b="1" dirty="0"/>
              <a:t>University of  Victoria (UVIC)</a:t>
            </a:r>
          </a:p>
          <a:p>
            <a:pPr marL="285750" indent="-285750">
              <a:buFont typeface="Arial" panose="020B0604020202020204" pitchFamily="34" charset="0"/>
              <a:buChar char="•"/>
            </a:pPr>
            <a:r>
              <a:rPr lang="en-US" dirty="0"/>
              <a:t>Patient-oriented research</a:t>
            </a:r>
          </a:p>
          <a:p>
            <a:pPr marL="285750" indent="-285750">
              <a:buFont typeface="Arial" panose="020B0604020202020204" pitchFamily="34" charset="0"/>
              <a:buChar char="•"/>
            </a:pPr>
            <a:r>
              <a:rPr lang="en-US" dirty="0"/>
              <a:t>Private funded dementia research </a:t>
            </a:r>
          </a:p>
        </p:txBody>
      </p:sp>
      <p:pic>
        <p:nvPicPr>
          <p:cNvPr id="11" name="Picture 10">
            <a:extLst>
              <a:ext uri="{FF2B5EF4-FFF2-40B4-BE49-F238E27FC236}">
                <a16:creationId xmlns:a16="http://schemas.microsoft.com/office/drawing/2014/main" id="{02E9FC05-53A1-8748-9418-37AD6286344E}"/>
              </a:ext>
            </a:extLst>
          </p:cNvPr>
          <p:cNvPicPr>
            <a:picLocks noChangeAspect="1"/>
          </p:cNvPicPr>
          <p:nvPr/>
        </p:nvPicPr>
        <p:blipFill>
          <a:blip r:embed="rId5"/>
          <a:stretch>
            <a:fillRect/>
          </a:stretch>
        </p:blipFill>
        <p:spPr>
          <a:xfrm>
            <a:off x="9841002" y="1988394"/>
            <a:ext cx="1142537" cy="1559087"/>
          </a:xfrm>
          <a:prstGeom prst="rect">
            <a:avLst/>
          </a:prstGeom>
        </p:spPr>
      </p:pic>
      <p:pic>
        <p:nvPicPr>
          <p:cNvPr id="12" name="Picture 11">
            <a:extLst>
              <a:ext uri="{FF2B5EF4-FFF2-40B4-BE49-F238E27FC236}">
                <a16:creationId xmlns:a16="http://schemas.microsoft.com/office/drawing/2014/main" id="{E604D024-F81B-4341-80D9-8E279A1705CC}"/>
              </a:ext>
            </a:extLst>
          </p:cNvPr>
          <p:cNvPicPr>
            <a:picLocks noChangeAspect="1"/>
          </p:cNvPicPr>
          <p:nvPr/>
        </p:nvPicPr>
        <p:blipFill>
          <a:blip r:embed="rId6"/>
          <a:stretch>
            <a:fillRect/>
          </a:stretch>
        </p:blipFill>
        <p:spPr>
          <a:xfrm>
            <a:off x="7231420" y="3796307"/>
            <a:ext cx="2481449" cy="1246495"/>
          </a:xfrm>
          <a:prstGeom prst="rect">
            <a:avLst/>
          </a:prstGeom>
        </p:spPr>
      </p:pic>
      <p:pic>
        <p:nvPicPr>
          <p:cNvPr id="3" name="Audio 2">
            <a:hlinkClick r:id="" action="ppaction://media"/>
            <a:extLst>
              <a:ext uri="{FF2B5EF4-FFF2-40B4-BE49-F238E27FC236}">
                <a16:creationId xmlns:a16="http://schemas.microsoft.com/office/drawing/2014/main" id="{65584C57-2181-ABBF-2A29-458C182C60C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01589143"/>
      </p:ext>
    </p:extLst>
  </p:cSld>
  <p:clrMapOvr>
    <a:masterClrMapping/>
  </p:clrMapOvr>
  <mc:AlternateContent xmlns:mc="http://schemas.openxmlformats.org/markup-compatibility/2006">
    <mc:Choice xmlns:p14="http://schemas.microsoft.com/office/powerpoint/2010/main" Requires="p14">
      <p:transition spd="slow" p14:dur="2000" advTm="24868"/>
    </mc:Choice>
    <mc:Fallback>
      <p:transition spd="slow" advTm="24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79BF1-F830-0A4F-807E-C163A7D15848}"/>
              </a:ext>
            </a:extLst>
          </p:cNvPr>
          <p:cNvSpPr>
            <a:spLocks noGrp="1"/>
          </p:cNvSpPr>
          <p:nvPr>
            <p:ph type="title"/>
          </p:nvPr>
        </p:nvSpPr>
        <p:spPr/>
        <p:txBody>
          <a:bodyPr/>
          <a:lstStyle/>
          <a:p>
            <a:pPr algn="ctr"/>
            <a:r>
              <a:rPr lang="en-US" dirty="0"/>
              <a:t>Additional Resources</a:t>
            </a:r>
          </a:p>
        </p:txBody>
      </p:sp>
      <p:pic>
        <p:nvPicPr>
          <p:cNvPr id="8" name="Picture 7" descr="A screenshot of a cell phone&#10;&#10;Description automatically generated">
            <a:extLst>
              <a:ext uri="{FF2B5EF4-FFF2-40B4-BE49-F238E27FC236}">
                <a16:creationId xmlns:a16="http://schemas.microsoft.com/office/drawing/2014/main" id="{30A4A4EF-D475-834D-9482-5149239EC35D}"/>
              </a:ext>
            </a:extLst>
          </p:cNvPr>
          <p:cNvPicPr>
            <a:picLocks noChangeAspect="1"/>
          </p:cNvPicPr>
          <p:nvPr/>
        </p:nvPicPr>
        <p:blipFill>
          <a:blip r:embed="rId5"/>
          <a:stretch>
            <a:fillRect/>
          </a:stretch>
        </p:blipFill>
        <p:spPr>
          <a:xfrm>
            <a:off x="3751215" y="2037111"/>
            <a:ext cx="4689570" cy="2783778"/>
          </a:xfrm>
          <a:prstGeom prst="rect">
            <a:avLst/>
          </a:prstGeom>
        </p:spPr>
      </p:pic>
      <p:sp>
        <p:nvSpPr>
          <p:cNvPr id="9" name="TextBox 8">
            <a:extLst>
              <a:ext uri="{FF2B5EF4-FFF2-40B4-BE49-F238E27FC236}">
                <a16:creationId xmlns:a16="http://schemas.microsoft.com/office/drawing/2014/main" id="{ADD2E8F7-DEB9-3549-808F-C40A1A5D514E}"/>
              </a:ext>
            </a:extLst>
          </p:cNvPr>
          <p:cNvSpPr txBox="1"/>
          <p:nvPr/>
        </p:nvSpPr>
        <p:spPr>
          <a:xfrm>
            <a:off x="4863932" y="1644862"/>
            <a:ext cx="2464136" cy="369332"/>
          </a:xfrm>
          <a:prstGeom prst="rect">
            <a:avLst/>
          </a:prstGeom>
          <a:noFill/>
        </p:spPr>
        <p:txBody>
          <a:bodyPr wrap="none" rtlCol="0">
            <a:spAutoFit/>
          </a:bodyPr>
          <a:lstStyle/>
          <a:p>
            <a:r>
              <a:rPr lang="en-US" b="1" dirty="0"/>
              <a:t>Island Health (VIHA)</a:t>
            </a:r>
          </a:p>
        </p:txBody>
      </p:sp>
      <p:sp>
        <p:nvSpPr>
          <p:cNvPr id="10" name="TextBox 9">
            <a:extLst>
              <a:ext uri="{FF2B5EF4-FFF2-40B4-BE49-F238E27FC236}">
                <a16:creationId xmlns:a16="http://schemas.microsoft.com/office/drawing/2014/main" id="{723035E1-2B46-134C-AA94-1417BF65F5F3}"/>
              </a:ext>
            </a:extLst>
          </p:cNvPr>
          <p:cNvSpPr txBox="1"/>
          <p:nvPr/>
        </p:nvSpPr>
        <p:spPr>
          <a:xfrm>
            <a:off x="4707350" y="5028472"/>
            <a:ext cx="2777299" cy="369332"/>
          </a:xfrm>
          <a:prstGeom prst="rect">
            <a:avLst/>
          </a:prstGeom>
          <a:noFill/>
        </p:spPr>
        <p:txBody>
          <a:bodyPr wrap="none" rtlCol="0">
            <a:spAutoFit/>
          </a:bodyPr>
          <a:lstStyle/>
          <a:p>
            <a:r>
              <a:rPr lang="en-CA" dirty="0">
                <a:hlinkClick r:id="rId6"/>
              </a:rPr>
              <a:t>https://www.islandhealth.ca/</a:t>
            </a:r>
            <a:endParaRPr lang="en-US" dirty="0"/>
          </a:p>
        </p:txBody>
      </p:sp>
      <p:pic>
        <p:nvPicPr>
          <p:cNvPr id="4" name="Audio 3">
            <a:hlinkClick r:id="" action="ppaction://media"/>
            <a:extLst>
              <a:ext uri="{FF2B5EF4-FFF2-40B4-BE49-F238E27FC236}">
                <a16:creationId xmlns:a16="http://schemas.microsoft.com/office/drawing/2014/main" id="{F23AFFCD-D753-F5AE-B767-09431ABF04C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326775589"/>
      </p:ext>
    </p:extLst>
  </p:cSld>
  <p:clrMapOvr>
    <a:masterClrMapping/>
  </p:clrMapOvr>
  <mc:AlternateContent xmlns:mc="http://schemas.openxmlformats.org/markup-compatibility/2006">
    <mc:Choice xmlns:p14="http://schemas.microsoft.com/office/powerpoint/2010/main" Requires="p14">
      <p:transition spd="slow" p14:dur="2000" advTm="7047"/>
    </mc:Choice>
    <mc:Fallback>
      <p:transition spd="slow" advTm="7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AA403-FCE6-A943-8DA2-A5F2DE552D9B}"/>
              </a:ext>
            </a:extLst>
          </p:cNvPr>
          <p:cNvSpPr>
            <a:spLocks noGrp="1"/>
          </p:cNvSpPr>
          <p:nvPr>
            <p:ph type="title"/>
          </p:nvPr>
        </p:nvSpPr>
        <p:spPr/>
        <p:txBody>
          <a:bodyPr/>
          <a:lstStyle/>
          <a:p>
            <a:pPr algn="ctr"/>
            <a:r>
              <a:rPr lang="en-US" dirty="0"/>
              <a:t>History and Background</a:t>
            </a:r>
          </a:p>
        </p:txBody>
      </p:sp>
      <p:sp>
        <p:nvSpPr>
          <p:cNvPr id="3" name="Content Placeholder 2">
            <a:extLst>
              <a:ext uri="{FF2B5EF4-FFF2-40B4-BE49-F238E27FC236}">
                <a16:creationId xmlns:a16="http://schemas.microsoft.com/office/drawing/2014/main" id="{836AB5AF-DDEF-E64E-ADA2-7EA0546E2B19}"/>
              </a:ext>
            </a:extLst>
          </p:cNvPr>
          <p:cNvSpPr>
            <a:spLocks noGrp="1"/>
          </p:cNvSpPr>
          <p:nvPr>
            <p:ph idx="1"/>
          </p:nvPr>
        </p:nvSpPr>
        <p:spPr>
          <a:xfrm>
            <a:off x="3237732" y="1823821"/>
            <a:ext cx="4175760" cy="369333"/>
          </a:xfrm>
        </p:spPr>
        <p:txBody>
          <a:bodyPr>
            <a:noAutofit/>
          </a:bodyPr>
          <a:lstStyle/>
          <a:p>
            <a:pPr marL="0" indent="0" algn="ctr">
              <a:buNone/>
            </a:pPr>
            <a:r>
              <a:rPr lang="en-US" b="1" dirty="0"/>
              <a:t>Island Health (VIHA)</a:t>
            </a:r>
          </a:p>
        </p:txBody>
      </p:sp>
      <p:sp>
        <p:nvSpPr>
          <p:cNvPr id="6" name="TextBox 5">
            <a:extLst>
              <a:ext uri="{FF2B5EF4-FFF2-40B4-BE49-F238E27FC236}">
                <a16:creationId xmlns:a16="http://schemas.microsoft.com/office/drawing/2014/main" id="{16E6BE5D-303E-F940-B595-55A366405DC8}"/>
              </a:ext>
            </a:extLst>
          </p:cNvPr>
          <p:cNvSpPr txBox="1"/>
          <p:nvPr/>
        </p:nvSpPr>
        <p:spPr>
          <a:xfrm>
            <a:off x="1572675" y="2474654"/>
            <a:ext cx="2127337" cy="3139321"/>
          </a:xfrm>
          <a:prstGeom prst="rect">
            <a:avLst/>
          </a:prstGeom>
          <a:noFill/>
        </p:spPr>
        <p:txBody>
          <a:bodyPr wrap="square" rtlCol="0">
            <a:spAutoFit/>
          </a:bodyPr>
          <a:lstStyle/>
          <a:p>
            <a:r>
              <a:rPr lang="en-US" b="1" dirty="0"/>
              <a:t>Founded: </a:t>
            </a:r>
            <a:r>
              <a:rPr lang="en-US" dirty="0"/>
              <a:t>2001</a:t>
            </a:r>
          </a:p>
          <a:p>
            <a:endParaRPr lang="en-CA" dirty="0"/>
          </a:p>
          <a:p>
            <a:r>
              <a:rPr lang="en-CA" b="1" dirty="0"/>
              <a:t>Located:  </a:t>
            </a:r>
            <a:r>
              <a:rPr lang="en-CA" dirty="0"/>
              <a:t>Vancouver Island, the islands in the Salish Sea and Johnstone Straight, as well as communities north of Powell River and south of Rivers Inlet</a:t>
            </a:r>
            <a:r>
              <a:rPr lang="en-CA" dirty="0">
                <a:effectLst/>
              </a:rPr>
              <a:t> </a:t>
            </a:r>
            <a:endParaRPr lang="en-US" dirty="0"/>
          </a:p>
        </p:txBody>
      </p:sp>
      <p:pic>
        <p:nvPicPr>
          <p:cNvPr id="10" name="Picture 9">
            <a:extLst>
              <a:ext uri="{FF2B5EF4-FFF2-40B4-BE49-F238E27FC236}">
                <a16:creationId xmlns:a16="http://schemas.microsoft.com/office/drawing/2014/main" id="{FA2570D3-5809-7240-ADCD-CD2F7E7A61D4}"/>
              </a:ext>
            </a:extLst>
          </p:cNvPr>
          <p:cNvPicPr>
            <a:picLocks noChangeAspect="1"/>
          </p:cNvPicPr>
          <p:nvPr/>
        </p:nvPicPr>
        <p:blipFill>
          <a:blip r:embed="rId5"/>
          <a:stretch>
            <a:fillRect/>
          </a:stretch>
        </p:blipFill>
        <p:spPr>
          <a:xfrm>
            <a:off x="3700012" y="2474654"/>
            <a:ext cx="3251200" cy="3048000"/>
          </a:xfrm>
          <a:prstGeom prst="rect">
            <a:avLst/>
          </a:prstGeom>
        </p:spPr>
      </p:pic>
      <p:sp>
        <p:nvSpPr>
          <p:cNvPr id="7" name="TextBox 6">
            <a:extLst>
              <a:ext uri="{FF2B5EF4-FFF2-40B4-BE49-F238E27FC236}">
                <a16:creationId xmlns:a16="http://schemas.microsoft.com/office/drawing/2014/main" id="{1A3B3E9F-74AB-ADE6-7059-87434EB09A82}"/>
              </a:ext>
            </a:extLst>
          </p:cNvPr>
          <p:cNvSpPr txBox="1"/>
          <p:nvPr/>
        </p:nvSpPr>
        <p:spPr>
          <a:xfrm>
            <a:off x="7317957" y="2474654"/>
            <a:ext cx="4175760" cy="3139321"/>
          </a:xfrm>
          <a:prstGeom prst="rect">
            <a:avLst/>
          </a:prstGeom>
          <a:noFill/>
        </p:spPr>
        <p:txBody>
          <a:bodyPr wrap="square" rtlCol="0">
            <a:spAutoFit/>
          </a:bodyPr>
          <a:lstStyle/>
          <a:p>
            <a:r>
              <a:rPr lang="en-US" b="1" dirty="0"/>
              <a:t>Regions: </a:t>
            </a:r>
            <a:r>
              <a:rPr lang="en-US" dirty="0"/>
              <a:t>4</a:t>
            </a:r>
          </a:p>
          <a:p>
            <a:endParaRPr lang="en-CA" dirty="0"/>
          </a:p>
          <a:p>
            <a:r>
              <a:rPr lang="en-US" dirty="0"/>
              <a:t>Region 1 consists of the upper island (Comox to Port Alice) and a portion of the mainland above Powell River. Region 2 includes the central part of the island such as Nanaimo and Tofino, while regions three and four encompass the greater Victoria area. These geographical regions are determined based on patient population density. </a:t>
            </a:r>
          </a:p>
        </p:txBody>
      </p:sp>
      <p:pic>
        <p:nvPicPr>
          <p:cNvPr id="4" name="Audio 3">
            <a:hlinkClick r:id="" action="ppaction://media"/>
            <a:extLst>
              <a:ext uri="{FF2B5EF4-FFF2-40B4-BE49-F238E27FC236}">
                <a16:creationId xmlns:a16="http://schemas.microsoft.com/office/drawing/2014/main" id="{097E7D13-FCA4-DC6B-C574-8145E6AA4C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28528580"/>
      </p:ext>
    </p:extLst>
  </p:cSld>
  <p:clrMapOvr>
    <a:masterClrMapping/>
  </p:clrMapOvr>
  <mc:AlternateContent xmlns:mc="http://schemas.openxmlformats.org/markup-compatibility/2006">
    <mc:Choice xmlns:p14="http://schemas.microsoft.com/office/powerpoint/2010/main" Requires="p14">
      <p:transition spd="slow" p14:dur="2000" advTm="40054"/>
    </mc:Choice>
    <mc:Fallback>
      <p:transition spd="slow" advTm="40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B5F4-5A48-C44A-9620-877208994D2E}"/>
              </a:ext>
            </a:extLst>
          </p:cNvPr>
          <p:cNvSpPr>
            <a:spLocks noGrp="1"/>
          </p:cNvSpPr>
          <p:nvPr>
            <p:ph type="title"/>
          </p:nvPr>
        </p:nvSpPr>
        <p:spPr/>
        <p:txBody>
          <a:bodyPr/>
          <a:lstStyle/>
          <a:p>
            <a:pPr algn="ctr"/>
            <a:r>
              <a:rPr lang="en-US" dirty="0"/>
              <a:t>Mission, Vision and Goals </a:t>
            </a:r>
          </a:p>
        </p:txBody>
      </p:sp>
      <p:pic>
        <p:nvPicPr>
          <p:cNvPr id="4" name="Content Placeholder 3">
            <a:extLst>
              <a:ext uri="{FF2B5EF4-FFF2-40B4-BE49-F238E27FC236}">
                <a16:creationId xmlns:a16="http://schemas.microsoft.com/office/drawing/2014/main" id="{8C53DAEB-D33D-FD4D-9911-0F4184BB8777}"/>
              </a:ext>
            </a:extLst>
          </p:cNvPr>
          <p:cNvPicPr>
            <a:picLocks noGrp="1" noChangeAspect="1"/>
          </p:cNvPicPr>
          <p:nvPr>
            <p:ph idx="1"/>
          </p:nvPr>
        </p:nvPicPr>
        <p:blipFill>
          <a:blip r:embed="rId5"/>
          <a:stretch>
            <a:fillRect/>
          </a:stretch>
        </p:blipFill>
        <p:spPr>
          <a:xfrm>
            <a:off x="7018875" y="2014194"/>
            <a:ext cx="3682650" cy="3682650"/>
          </a:xfrm>
          <a:prstGeom prst="rect">
            <a:avLst/>
          </a:prstGeom>
        </p:spPr>
      </p:pic>
      <p:sp>
        <p:nvSpPr>
          <p:cNvPr id="5" name="TextBox 4">
            <a:extLst>
              <a:ext uri="{FF2B5EF4-FFF2-40B4-BE49-F238E27FC236}">
                <a16:creationId xmlns:a16="http://schemas.microsoft.com/office/drawing/2014/main" id="{C6EF2978-F5E1-3F45-98F8-779A644D1CEF}"/>
              </a:ext>
            </a:extLst>
          </p:cNvPr>
          <p:cNvSpPr txBox="1"/>
          <p:nvPr/>
        </p:nvSpPr>
        <p:spPr>
          <a:xfrm>
            <a:off x="2686893" y="1829528"/>
            <a:ext cx="2711890" cy="369332"/>
          </a:xfrm>
          <a:prstGeom prst="rect">
            <a:avLst/>
          </a:prstGeom>
          <a:noFill/>
        </p:spPr>
        <p:txBody>
          <a:bodyPr wrap="square" rtlCol="0">
            <a:spAutoFit/>
          </a:bodyPr>
          <a:lstStyle/>
          <a:p>
            <a:r>
              <a:rPr lang="en-US" b="1" dirty="0"/>
              <a:t>Island Health (VIHA)</a:t>
            </a:r>
          </a:p>
        </p:txBody>
      </p:sp>
      <p:sp>
        <p:nvSpPr>
          <p:cNvPr id="6" name="TextBox 5">
            <a:extLst>
              <a:ext uri="{FF2B5EF4-FFF2-40B4-BE49-F238E27FC236}">
                <a16:creationId xmlns:a16="http://schemas.microsoft.com/office/drawing/2014/main" id="{1D569E9B-311E-984D-B175-0C4A647AC4D3}"/>
              </a:ext>
            </a:extLst>
          </p:cNvPr>
          <p:cNvSpPr txBox="1"/>
          <p:nvPr/>
        </p:nvSpPr>
        <p:spPr>
          <a:xfrm>
            <a:off x="2976613" y="2245088"/>
            <a:ext cx="2880987" cy="3970318"/>
          </a:xfrm>
          <a:prstGeom prst="rect">
            <a:avLst/>
          </a:prstGeom>
          <a:noFill/>
        </p:spPr>
        <p:txBody>
          <a:bodyPr wrap="square" rtlCol="0">
            <a:spAutoFit/>
          </a:bodyPr>
          <a:lstStyle/>
          <a:p>
            <a:r>
              <a:rPr lang="en-US" b="1" dirty="0"/>
              <a:t>Mission:  </a:t>
            </a:r>
            <a:r>
              <a:rPr lang="en-US" dirty="0"/>
              <a:t>To provide </a:t>
            </a:r>
            <a:r>
              <a:rPr lang="en-CA" dirty="0"/>
              <a:t>“superior health care through innovation, teaching and research”</a:t>
            </a:r>
          </a:p>
          <a:p>
            <a:endParaRPr lang="en-CA" dirty="0"/>
          </a:p>
          <a:p>
            <a:r>
              <a:rPr lang="en-CA" b="1" dirty="0"/>
              <a:t>Vision: </a:t>
            </a:r>
            <a:r>
              <a:rPr lang="en-CA" dirty="0"/>
              <a:t>“excellent health and care for everyone, everywhere, every time”</a:t>
            </a:r>
            <a:r>
              <a:rPr lang="en-CA" dirty="0">
                <a:effectLst/>
              </a:rPr>
              <a:t> </a:t>
            </a:r>
          </a:p>
          <a:p>
            <a:endParaRPr lang="en-CA" dirty="0"/>
          </a:p>
          <a:p>
            <a:r>
              <a:rPr lang="en-CA" b="1" dirty="0"/>
              <a:t>Goals: </a:t>
            </a:r>
            <a:r>
              <a:rPr lang="en-CA" dirty="0"/>
              <a:t>C.A.R.E.</a:t>
            </a:r>
          </a:p>
          <a:p>
            <a:r>
              <a:rPr lang="en-CA" dirty="0"/>
              <a:t>Courage,  Aspire,  Respect, and Empathy</a:t>
            </a:r>
            <a:endParaRPr lang="en-US" dirty="0"/>
          </a:p>
          <a:p>
            <a:endParaRPr lang="en-US" dirty="0"/>
          </a:p>
          <a:p>
            <a:endParaRPr lang="en-US" dirty="0"/>
          </a:p>
        </p:txBody>
      </p:sp>
      <p:pic>
        <p:nvPicPr>
          <p:cNvPr id="3" name="Audio 2">
            <a:hlinkClick r:id="" action="ppaction://media"/>
            <a:extLst>
              <a:ext uri="{FF2B5EF4-FFF2-40B4-BE49-F238E27FC236}">
                <a16:creationId xmlns:a16="http://schemas.microsoft.com/office/drawing/2014/main" id="{A3253167-69AB-1D7F-97C2-AFA3B44DE7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761362275"/>
      </p:ext>
    </p:extLst>
  </p:cSld>
  <p:clrMapOvr>
    <a:masterClrMapping/>
  </p:clrMapOvr>
  <mc:AlternateContent xmlns:mc="http://schemas.openxmlformats.org/markup-compatibility/2006">
    <mc:Choice xmlns:p14="http://schemas.microsoft.com/office/powerpoint/2010/main" Requires="p14">
      <p:transition spd="slow" p14:dur="2000" advTm="36908"/>
    </mc:Choice>
    <mc:Fallback>
      <p:transition spd="slow" advTm="36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0B273-4342-FD4F-9EA8-B8119CA183DB}"/>
              </a:ext>
            </a:extLst>
          </p:cNvPr>
          <p:cNvSpPr>
            <a:spLocks noGrp="1"/>
          </p:cNvSpPr>
          <p:nvPr>
            <p:ph type="title"/>
          </p:nvPr>
        </p:nvSpPr>
        <p:spPr/>
        <p:txBody>
          <a:bodyPr/>
          <a:lstStyle/>
          <a:p>
            <a:pPr algn="ctr"/>
            <a:r>
              <a:rPr lang="en-US" dirty="0"/>
              <a:t>Organizational Structure</a:t>
            </a:r>
          </a:p>
        </p:txBody>
      </p:sp>
      <p:sp>
        <p:nvSpPr>
          <p:cNvPr id="4" name="TextBox 3">
            <a:extLst>
              <a:ext uri="{FF2B5EF4-FFF2-40B4-BE49-F238E27FC236}">
                <a16:creationId xmlns:a16="http://schemas.microsoft.com/office/drawing/2014/main" id="{0AD2913E-3C1E-134C-B765-E36493A8D6C8}"/>
              </a:ext>
            </a:extLst>
          </p:cNvPr>
          <p:cNvSpPr txBox="1"/>
          <p:nvPr/>
        </p:nvSpPr>
        <p:spPr>
          <a:xfrm>
            <a:off x="4541911" y="1652832"/>
            <a:ext cx="2464136" cy="369332"/>
          </a:xfrm>
          <a:prstGeom prst="rect">
            <a:avLst/>
          </a:prstGeom>
          <a:noFill/>
        </p:spPr>
        <p:txBody>
          <a:bodyPr wrap="none" rtlCol="0">
            <a:spAutoFit/>
          </a:bodyPr>
          <a:lstStyle/>
          <a:p>
            <a:r>
              <a:rPr lang="en-US" b="1" dirty="0"/>
              <a:t>Island Health (VIHA)</a:t>
            </a:r>
          </a:p>
        </p:txBody>
      </p:sp>
      <p:sp>
        <p:nvSpPr>
          <p:cNvPr id="7" name="TextBox 6">
            <a:extLst>
              <a:ext uri="{FF2B5EF4-FFF2-40B4-BE49-F238E27FC236}">
                <a16:creationId xmlns:a16="http://schemas.microsoft.com/office/drawing/2014/main" id="{81582175-F3A3-C748-9611-A4BEEA6087A5}"/>
              </a:ext>
            </a:extLst>
          </p:cNvPr>
          <p:cNvSpPr txBox="1"/>
          <p:nvPr/>
        </p:nvSpPr>
        <p:spPr>
          <a:xfrm>
            <a:off x="3729734" y="2041654"/>
            <a:ext cx="4209742" cy="369332"/>
          </a:xfrm>
          <a:prstGeom prst="rect">
            <a:avLst/>
          </a:prstGeom>
          <a:noFill/>
        </p:spPr>
        <p:txBody>
          <a:bodyPr wrap="none" rtlCol="0">
            <a:spAutoFit/>
          </a:bodyPr>
          <a:lstStyle/>
          <a:p>
            <a:r>
              <a:rPr lang="en-US" dirty="0"/>
              <a:t>Follows a traditional Hierarchical Structure</a:t>
            </a:r>
          </a:p>
        </p:txBody>
      </p:sp>
      <p:pic>
        <p:nvPicPr>
          <p:cNvPr id="9" name="Picture 8" descr="A screenshot of a cell phone&#10;&#10;Description automatically generated">
            <a:extLst>
              <a:ext uri="{FF2B5EF4-FFF2-40B4-BE49-F238E27FC236}">
                <a16:creationId xmlns:a16="http://schemas.microsoft.com/office/drawing/2014/main" id="{2D73AB61-3528-7544-81BD-6EF326D8654E}"/>
              </a:ext>
            </a:extLst>
          </p:cNvPr>
          <p:cNvPicPr>
            <a:picLocks noChangeAspect="1"/>
          </p:cNvPicPr>
          <p:nvPr/>
        </p:nvPicPr>
        <p:blipFill>
          <a:blip r:embed="rId5"/>
          <a:stretch>
            <a:fillRect/>
          </a:stretch>
        </p:blipFill>
        <p:spPr>
          <a:xfrm>
            <a:off x="3394891" y="3881930"/>
            <a:ext cx="5402217" cy="2333476"/>
          </a:xfrm>
          <a:prstGeom prst="rect">
            <a:avLst/>
          </a:prstGeom>
        </p:spPr>
      </p:pic>
      <p:sp>
        <p:nvSpPr>
          <p:cNvPr id="10" name="TextBox 9">
            <a:extLst>
              <a:ext uri="{FF2B5EF4-FFF2-40B4-BE49-F238E27FC236}">
                <a16:creationId xmlns:a16="http://schemas.microsoft.com/office/drawing/2014/main" id="{95749A7F-3062-AE44-8D74-B29881A6605B}"/>
              </a:ext>
            </a:extLst>
          </p:cNvPr>
          <p:cNvSpPr txBox="1"/>
          <p:nvPr/>
        </p:nvSpPr>
        <p:spPr>
          <a:xfrm>
            <a:off x="3729734" y="2428942"/>
            <a:ext cx="2709331" cy="369332"/>
          </a:xfrm>
          <a:prstGeom prst="rect">
            <a:avLst/>
          </a:prstGeom>
          <a:noFill/>
        </p:spPr>
        <p:txBody>
          <a:bodyPr wrap="none" rtlCol="0">
            <a:spAutoFit/>
          </a:bodyPr>
          <a:lstStyle/>
          <a:p>
            <a:r>
              <a:rPr lang="en-US" dirty="0"/>
              <a:t>Elected Board of Directors</a:t>
            </a:r>
          </a:p>
        </p:txBody>
      </p:sp>
      <p:sp>
        <p:nvSpPr>
          <p:cNvPr id="11" name="TextBox 10">
            <a:extLst>
              <a:ext uri="{FF2B5EF4-FFF2-40B4-BE49-F238E27FC236}">
                <a16:creationId xmlns:a16="http://schemas.microsoft.com/office/drawing/2014/main" id="{72F80E41-53E3-A046-ADD0-0B181F4C0B68}"/>
              </a:ext>
            </a:extLst>
          </p:cNvPr>
          <p:cNvSpPr txBox="1"/>
          <p:nvPr/>
        </p:nvSpPr>
        <p:spPr>
          <a:xfrm>
            <a:off x="3729734" y="2840391"/>
            <a:ext cx="654346" cy="369332"/>
          </a:xfrm>
          <a:prstGeom prst="rect">
            <a:avLst/>
          </a:prstGeom>
          <a:noFill/>
        </p:spPr>
        <p:txBody>
          <a:bodyPr wrap="none" rtlCol="0">
            <a:spAutoFit/>
          </a:bodyPr>
          <a:lstStyle/>
          <a:p>
            <a:r>
              <a:rPr lang="en-US" dirty="0"/>
              <a:t>CEO</a:t>
            </a:r>
          </a:p>
        </p:txBody>
      </p:sp>
      <p:sp>
        <p:nvSpPr>
          <p:cNvPr id="14" name="TextBox 13">
            <a:extLst>
              <a:ext uri="{FF2B5EF4-FFF2-40B4-BE49-F238E27FC236}">
                <a16:creationId xmlns:a16="http://schemas.microsoft.com/office/drawing/2014/main" id="{89482D88-52DB-CD40-A3F5-82C447FB3532}"/>
              </a:ext>
            </a:extLst>
          </p:cNvPr>
          <p:cNvSpPr txBox="1"/>
          <p:nvPr/>
        </p:nvSpPr>
        <p:spPr>
          <a:xfrm>
            <a:off x="3729734" y="3263565"/>
            <a:ext cx="1624355" cy="369332"/>
          </a:xfrm>
          <a:prstGeom prst="rect">
            <a:avLst/>
          </a:prstGeom>
          <a:noFill/>
        </p:spPr>
        <p:txBody>
          <a:bodyPr wrap="none" rtlCol="0">
            <a:spAutoFit/>
          </a:bodyPr>
          <a:lstStyle/>
          <a:p>
            <a:r>
              <a:rPr lang="en-US" dirty="0"/>
              <a:t>Vice-Presidents</a:t>
            </a:r>
          </a:p>
        </p:txBody>
      </p:sp>
      <p:cxnSp>
        <p:nvCxnSpPr>
          <p:cNvPr id="30" name="Elbow Connector 29">
            <a:extLst>
              <a:ext uri="{FF2B5EF4-FFF2-40B4-BE49-F238E27FC236}">
                <a16:creationId xmlns:a16="http://schemas.microsoft.com/office/drawing/2014/main" id="{75F84B10-D126-424D-B750-DFA8902CE566}"/>
              </a:ext>
            </a:extLst>
          </p:cNvPr>
          <p:cNvCxnSpPr>
            <a:cxnSpLocks/>
          </p:cNvCxnSpPr>
          <p:nvPr/>
        </p:nvCxnSpPr>
        <p:spPr>
          <a:xfrm rot="5400000">
            <a:off x="3126909" y="4616673"/>
            <a:ext cx="1859869" cy="1"/>
          </a:xfrm>
          <a:prstGeom prst="bentConnector3">
            <a:avLst>
              <a:gd name="adj1" fmla="val 50000"/>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6" name="Elbow Connector 35">
            <a:extLst>
              <a:ext uri="{FF2B5EF4-FFF2-40B4-BE49-F238E27FC236}">
                <a16:creationId xmlns:a16="http://schemas.microsoft.com/office/drawing/2014/main" id="{6721FE3A-B716-C544-960A-ADAD95392BA4}"/>
              </a:ext>
            </a:extLst>
          </p:cNvPr>
          <p:cNvCxnSpPr>
            <a:cxnSpLocks/>
            <a:stCxn id="11" idx="3"/>
          </p:cNvCxnSpPr>
          <p:nvPr/>
        </p:nvCxnSpPr>
        <p:spPr>
          <a:xfrm>
            <a:off x="4384080" y="3025057"/>
            <a:ext cx="3401954" cy="2023611"/>
          </a:xfrm>
          <a:prstGeom prst="bentConnector3">
            <a:avLst>
              <a:gd name="adj1" fmla="val 10857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7" name="Elbow Connector 16">
            <a:extLst>
              <a:ext uri="{FF2B5EF4-FFF2-40B4-BE49-F238E27FC236}">
                <a16:creationId xmlns:a16="http://schemas.microsoft.com/office/drawing/2014/main" id="{55F15AE7-E858-6144-BCF0-25D5D27155D6}"/>
              </a:ext>
            </a:extLst>
          </p:cNvPr>
          <p:cNvCxnSpPr>
            <a:cxnSpLocks/>
            <a:stCxn id="10" idx="1"/>
          </p:cNvCxnSpPr>
          <p:nvPr/>
        </p:nvCxnSpPr>
        <p:spPr>
          <a:xfrm rot="10800000" flipH="1" flipV="1">
            <a:off x="3729734" y="2613607"/>
            <a:ext cx="1683758" cy="2003065"/>
          </a:xfrm>
          <a:prstGeom prst="bentConnector4">
            <a:avLst>
              <a:gd name="adj1" fmla="val -13577"/>
              <a:gd name="adj2" fmla="val 100260"/>
            </a:avLst>
          </a:prstGeom>
          <a:ln>
            <a:tailEnd type="triangle"/>
          </a:ln>
        </p:spPr>
        <p:style>
          <a:lnRef idx="1">
            <a:schemeClr val="accent2"/>
          </a:lnRef>
          <a:fillRef idx="0">
            <a:schemeClr val="accent2"/>
          </a:fillRef>
          <a:effectRef idx="0">
            <a:schemeClr val="accent2"/>
          </a:effectRef>
          <a:fontRef idx="minor">
            <a:schemeClr val="tx1"/>
          </a:fontRef>
        </p:style>
      </p:cxnSp>
      <p:pic>
        <p:nvPicPr>
          <p:cNvPr id="8" name="Audio 7">
            <a:hlinkClick r:id="" action="ppaction://media"/>
            <a:extLst>
              <a:ext uri="{FF2B5EF4-FFF2-40B4-BE49-F238E27FC236}">
                <a16:creationId xmlns:a16="http://schemas.microsoft.com/office/drawing/2014/main" id="{35B93DC8-5887-6191-6D03-BF8A476ACD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38397630"/>
      </p:ext>
    </p:extLst>
  </p:cSld>
  <p:clrMapOvr>
    <a:masterClrMapping/>
  </p:clrMapOvr>
  <mc:AlternateContent xmlns:mc="http://schemas.openxmlformats.org/markup-compatibility/2006">
    <mc:Choice xmlns:p14="http://schemas.microsoft.com/office/powerpoint/2010/main" Requires="p14">
      <p:transition spd="slow" p14:dur="2000" advTm="26552"/>
    </mc:Choice>
    <mc:Fallback>
      <p:transition spd="slow" advTm="26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34466-B9C9-494F-9018-9261A90C3459}"/>
              </a:ext>
            </a:extLst>
          </p:cNvPr>
          <p:cNvSpPr>
            <a:spLocks noGrp="1"/>
          </p:cNvSpPr>
          <p:nvPr>
            <p:ph type="title"/>
          </p:nvPr>
        </p:nvSpPr>
        <p:spPr/>
        <p:txBody>
          <a:bodyPr/>
          <a:lstStyle/>
          <a:p>
            <a:pPr algn="ctr"/>
            <a:r>
              <a:rPr lang="en-US" dirty="0"/>
              <a:t>Organizational Culture</a:t>
            </a:r>
          </a:p>
        </p:txBody>
      </p:sp>
      <p:pic>
        <p:nvPicPr>
          <p:cNvPr id="4" name="Picture 3">
            <a:extLst>
              <a:ext uri="{FF2B5EF4-FFF2-40B4-BE49-F238E27FC236}">
                <a16:creationId xmlns:a16="http://schemas.microsoft.com/office/drawing/2014/main" id="{403783BD-57DB-AB4A-B978-45439A6D3363}"/>
              </a:ext>
            </a:extLst>
          </p:cNvPr>
          <p:cNvPicPr>
            <a:picLocks noChangeAspect="1"/>
          </p:cNvPicPr>
          <p:nvPr/>
        </p:nvPicPr>
        <p:blipFill>
          <a:blip r:embed="rId5"/>
          <a:stretch>
            <a:fillRect/>
          </a:stretch>
        </p:blipFill>
        <p:spPr>
          <a:xfrm>
            <a:off x="6096000" y="2602501"/>
            <a:ext cx="5225452" cy="1216269"/>
          </a:xfrm>
          <a:prstGeom prst="rect">
            <a:avLst/>
          </a:prstGeom>
        </p:spPr>
      </p:pic>
      <p:sp>
        <p:nvSpPr>
          <p:cNvPr id="5" name="TextBox 4">
            <a:extLst>
              <a:ext uri="{FF2B5EF4-FFF2-40B4-BE49-F238E27FC236}">
                <a16:creationId xmlns:a16="http://schemas.microsoft.com/office/drawing/2014/main" id="{E25E2072-772F-CC45-ADB5-557D41B064AA}"/>
              </a:ext>
            </a:extLst>
          </p:cNvPr>
          <p:cNvSpPr txBox="1"/>
          <p:nvPr/>
        </p:nvSpPr>
        <p:spPr>
          <a:xfrm>
            <a:off x="2437790" y="1829528"/>
            <a:ext cx="2464136" cy="369332"/>
          </a:xfrm>
          <a:prstGeom prst="rect">
            <a:avLst/>
          </a:prstGeom>
          <a:noFill/>
        </p:spPr>
        <p:txBody>
          <a:bodyPr wrap="none" rtlCol="0">
            <a:spAutoFit/>
          </a:bodyPr>
          <a:lstStyle/>
          <a:p>
            <a:r>
              <a:rPr lang="en-US" b="1" dirty="0"/>
              <a:t>Island Health (VIHA)</a:t>
            </a:r>
          </a:p>
        </p:txBody>
      </p:sp>
      <p:sp>
        <p:nvSpPr>
          <p:cNvPr id="7" name="TextBox 6">
            <a:extLst>
              <a:ext uri="{FF2B5EF4-FFF2-40B4-BE49-F238E27FC236}">
                <a16:creationId xmlns:a16="http://schemas.microsoft.com/office/drawing/2014/main" id="{B218E5D7-4842-AB4A-9D25-D6519BDAC912}"/>
              </a:ext>
            </a:extLst>
          </p:cNvPr>
          <p:cNvSpPr txBox="1"/>
          <p:nvPr/>
        </p:nvSpPr>
        <p:spPr>
          <a:xfrm>
            <a:off x="2437790" y="2258484"/>
            <a:ext cx="3024585" cy="2585323"/>
          </a:xfrm>
          <a:prstGeom prst="rect">
            <a:avLst/>
          </a:prstGeom>
          <a:noFill/>
        </p:spPr>
        <p:txBody>
          <a:bodyPr wrap="square" rtlCol="0">
            <a:spAutoFit/>
          </a:bodyPr>
          <a:lstStyle/>
          <a:p>
            <a:r>
              <a:rPr lang="en-US" b="1" dirty="0"/>
              <a:t>Measures Culture:</a:t>
            </a:r>
          </a:p>
          <a:p>
            <a:r>
              <a:rPr lang="en-US" dirty="0"/>
              <a:t>Through the use of performance measures and employee turnover rates.</a:t>
            </a:r>
          </a:p>
          <a:p>
            <a:endParaRPr lang="en-US" dirty="0"/>
          </a:p>
          <a:p>
            <a:r>
              <a:rPr lang="en-US" b="1" dirty="0"/>
              <a:t>Improving:</a:t>
            </a:r>
          </a:p>
          <a:p>
            <a:r>
              <a:rPr lang="en-US" dirty="0"/>
              <a:t>Island Health is constantly trying to improve their workplace and culture.</a:t>
            </a:r>
          </a:p>
        </p:txBody>
      </p:sp>
      <p:pic>
        <p:nvPicPr>
          <p:cNvPr id="3" name="Audio 2">
            <a:hlinkClick r:id="" action="ppaction://media"/>
            <a:extLst>
              <a:ext uri="{FF2B5EF4-FFF2-40B4-BE49-F238E27FC236}">
                <a16:creationId xmlns:a16="http://schemas.microsoft.com/office/drawing/2014/main" id="{E60C6892-4FBC-6ADB-1F27-B1A1A9FDF5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00098354"/>
      </p:ext>
    </p:extLst>
  </p:cSld>
  <p:clrMapOvr>
    <a:masterClrMapping/>
  </p:clrMapOvr>
  <mc:AlternateContent xmlns:mc="http://schemas.openxmlformats.org/markup-compatibility/2006">
    <mc:Choice xmlns:p14="http://schemas.microsoft.com/office/powerpoint/2010/main" Requires="p14">
      <p:transition spd="slow" p14:dur="2000" advTm="18134"/>
    </mc:Choice>
    <mc:Fallback>
      <p:transition spd="slow" advTm="18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47002-B0D0-A34D-8985-00BBC2CC490D}"/>
              </a:ext>
            </a:extLst>
          </p:cNvPr>
          <p:cNvSpPr>
            <a:spLocks noGrp="1"/>
          </p:cNvSpPr>
          <p:nvPr>
            <p:ph type="title"/>
          </p:nvPr>
        </p:nvSpPr>
        <p:spPr>
          <a:xfrm>
            <a:off x="1066800" y="642594"/>
            <a:ext cx="10058400" cy="709300"/>
          </a:xfrm>
        </p:spPr>
        <p:txBody>
          <a:bodyPr/>
          <a:lstStyle/>
          <a:p>
            <a:pPr algn="ctr"/>
            <a:r>
              <a:rPr lang="en-US" dirty="0"/>
              <a:t>Facilities &amp; Services</a:t>
            </a:r>
          </a:p>
        </p:txBody>
      </p:sp>
      <p:pic>
        <p:nvPicPr>
          <p:cNvPr id="4" name="Picture 3">
            <a:extLst>
              <a:ext uri="{FF2B5EF4-FFF2-40B4-BE49-F238E27FC236}">
                <a16:creationId xmlns:a16="http://schemas.microsoft.com/office/drawing/2014/main" id="{287A065E-B8D6-494E-9A1D-74869CE2B8AF}"/>
              </a:ext>
            </a:extLst>
          </p:cNvPr>
          <p:cNvPicPr>
            <a:picLocks noChangeAspect="1"/>
          </p:cNvPicPr>
          <p:nvPr/>
        </p:nvPicPr>
        <p:blipFill>
          <a:blip r:embed="rId5"/>
          <a:stretch>
            <a:fillRect/>
          </a:stretch>
        </p:blipFill>
        <p:spPr>
          <a:xfrm>
            <a:off x="4319954" y="3607662"/>
            <a:ext cx="3552092" cy="2368061"/>
          </a:xfrm>
          <a:prstGeom prst="rect">
            <a:avLst/>
          </a:prstGeom>
        </p:spPr>
      </p:pic>
      <p:sp>
        <p:nvSpPr>
          <p:cNvPr id="5" name="TextBox 4">
            <a:extLst>
              <a:ext uri="{FF2B5EF4-FFF2-40B4-BE49-F238E27FC236}">
                <a16:creationId xmlns:a16="http://schemas.microsoft.com/office/drawing/2014/main" id="{0415CB9A-6145-D047-879D-D23D7D83468E}"/>
              </a:ext>
            </a:extLst>
          </p:cNvPr>
          <p:cNvSpPr txBox="1"/>
          <p:nvPr/>
        </p:nvSpPr>
        <p:spPr>
          <a:xfrm>
            <a:off x="1066800" y="1195108"/>
            <a:ext cx="2464136" cy="369332"/>
          </a:xfrm>
          <a:prstGeom prst="rect">
            <a:avLst/>
          </a:prstGeom>
          <a:noFill/>
        </p:spPr>
        <p:txBody>
          <a:bodyPr wrap="none" rtlCol="0">
            <a:spAutoFit/>
          </a:bodyPr>
          <a:lstStyle/>
          <a:p>
            <a:r>
              <a:rPr lang="en-US" b="1" dirty="0"/>
              <a:t>Island Health (VIHA)</a:t>
            </a:r>
          </a:p>
        </p:txBody>
      </p:sp>
      <p:sp>
        <p:nvSpPr>
          <p:cNvPr id="6" name="TextBox 5">
            <a:extLst>
              <a:ext uri="{FF2B5EF4-FFF2-40B4-BE49-F238E27FC236}">
                <a16:creationId xmlns:a16="http://schemas.microsoft.com/office/drawing/2014/main" id="{BBD436C3-4018-7B48-8F98-F5BAB57E0728}"/>
              </a:ext>
            </a:extLst>
          </p:cNvPr>
          <p:cNvSpPr txBox="1"/>
          <p:nvPr/>
        </p:nvSpPr>
        <p:spPr>
          <a:xfrm>
            <a:off x="4366846" y="1564440"/>
            <a:ext cx="3433889" cy="369332"/>
          </a:xfrm>
          <a:prstGeom prst="rect">
            <a:avLst/>
          </a:prstGeom>
          <a:noFill/>
        </p:spPr>
        <p:txBody>
          <a:bodyPr wrap="none" rtlCol="0">
            <a:spAutoFit/>
          </a:bodyPr>
          <a:lstStyle/>
          <a:p>
            <a:r>
              <a:rPr lang="en-US" b="1" dirty="0"/>
              <a:t>Total Number of Facilities: </a:t>
            </a:r>
            <a:r>
              <a:rPr lang="en-US" dirty="0"/>
              <a:t>150</a:t>
            </a:r>
          </a:p>
        </p:txBody>
      </p:sp>
      <p:sp>
        <p:nvSpPr>
          <p:cNvPr id="9" name="TextBox 8">
            <a:extLst>
              <a:ext uri="{FF2B5EF4-FFF2-40B4-BE49-F238E27FC236}">
                <a16:creationId xmlns:a16="http://schemas.microsoft.com/office/drawing/2014/main" id="{5179ECBF-0AFC-B047-B87C-9AA0B7818A8E}"/>
              </a:ext>
            </a:extLst>
          </p:cNvPr>
          <p:cNvSpPr txBox="1"/>
          <p:nvPr/>
        </p:nvSpPr>
        <p:spPr>
          <a:xfrm>
            <a:off x="4413738" y="1975220"/>
            <a:ext cx="3275448" cy="369332"/>
          </a:xfrm>
          <a:prstGeom prst="rect">
            <a:avLst/>
          </a:prstGeom>
          <a:noFill/>
        </p:spPr>
        <p:txBody>
          <a:bodyPr wrap="none" rtlCol="0">
            <a:spAutoFit/>
          </a:bodyPr>
          <a:lstStyle/>
          <a:p>
            <a:r>
              <a:rPr lang="en-US" b="1" dirty="0"/>
              <a:t>Total Number of Services: </a:t>
            </a:r>
            <a:r>
              <a:rPr lang="en-US" dirty="0"/>
              <a:t>37</a:t>
            </a:r>
          </a:p>
        </p:txBody>
      </p:sp>
      <p:sp>
        <p:nvSpPr>
          <p:cNvPr id="10" name="TextBox 9">
            <a:extLst>
              <a:ext uri="{FF2B5EF4-FFF2-40B4-BE49-F238E27FC236}">
                <a16:creationId xmlns:a16="http://schemas.microsoft.com/office/drawing/2014/main" id="{B62B334C-14EA-DE4D-AC09-E2612A578CB4}"/>
              </a:ext>
            </a:extLst>
          </p:cNvPr>
          <p:cNvSpPr txBox="1"/>
          <p:nvPr/>
        </p:nvSpPr>
        <p:spPr>
          <a:xfrm>
            <a:off x="4346799" y="2407333"/>
            <a:ext cx="3704492" cy="1200329"/>
          </a:xfrm>
          <a:prstGeom prst="rect">
            <a:avLst/>
          </a:prstGeom>
          <a:noFill/>
        </p:spPr>
        <p:txBody>
          <a:bodyPr wrap="square" rtlCol="0">
            <a:spAutoFit/>
          </a:bodyPr>
          <a:lstStyle/>
          <a:p>
            <a:r>
              <a:rPr lang="en-US" b="1" dirty="0"/>
              <a:t>Services:  </a:t>
            </a:r>
            <a:r>
              <a:rPr lang="en-US" dirty="0"/>
              <a:t>Aboriginal Care, Chronic Disease and Infections Management, Imaging Testing &amp; Diagnostics,  Acute and Long-term Care</a:t>
            </a:r>
          </a:p>
        </p:txBody>
      </p:sp>
      <p:pic>
        <p:nvPicPr>
          <p:cNvPr id="3" name="Audio 2">
            <a:hlinkClick r:id="" action="ppaction://media"/>
            <a:extLst>
              <a:ext uri="{FF2B5EF4-FFF2-40B4-BE49-F238E27FC236}">
                <a16:creationId xmlns:a16="http://schemas.microsoft.com/office/drawing/2014/main" id="{F4E3AF36-1370-2955-4635-21C0DC07AB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262970477"/>
      </p:ext>
    </p:extLst>
  </p:cSld>
  <p:clrMapOvr>
    <a:masterClrMapping/>
  </p:clrMapOvr>
  <mc:AlternateContent xmlns:mc="http://schemas.openxmlformats.org/markup-compatibility/2006">
    <mc:Choice xmlns:p14="http://schemas.microsoft.com/office/powerpoint/2010/main" Requires="p14">
      <p:transition spd="slow" p14:dur="2000" advTm="17949"/>
    </mc:Choice>
    <mc:Fallback>
      <p:transition spd="slow" advTm="17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24F3C-AC76-964B-A51F-9C1133859151}"/>
              </a:ext>
            </a:extLst>
          </p:cNvPr>
          <p:cNvSpPr>
            <a:spLocks noGrp="1"/>
          </p:cNvSpPr>
          <p:nvPr>
            <p:ph type="title"/>
          </p:nvPr>
        </p:nvSpPr>
        <p:spPr/>
        <p:txBody>
          <a:bodyPr/>
          <a:lstStyle/>
          <a:p>
            <a:pPr algn="ctr"/>
            <a:r>
              <a:rPr lang="en-US" dirty="0"/>
              <a:t>Employees</a:t>
            </a:r>
          </a:p>
        </p:txBody>
      </p:sp>
      <p:pic>
        <p:nvPicPr>
          <p:cNvPr id="4" name="Picture 3">
            <a:extLst>
              <a:ext uri="{FF2B5EF4-FFF2-40B4-BE49-F238E27FC236}">
                <a16:creationId xmlns:a16="http://schemas.microsoft.com/office/drawing/2014/main" id="{8E355AD2-8939-3248-9B7E-083B2204D6E6}"/>
              </a:ext>
            </a:extLst>
          </p:cNvPr>
          <p:cNvPicPr>
            <a:picLocks noChangeAspect="1"/>
          </p:cNvPicPr>
          <p:nvPr/>
        </p:nvPicPr>
        <p:blipFill>
          <a:blip r:embed="rId5"/>
          <a:stretch>
            <a:fillRect/>
          </a:stretch>
        </p:blipFill>
        <p:spPr>
          <a:xfrm>
            <a:off x="4156319" y="1939681"/>
            <a:ext cx="4364037" cy="2685561"/>
          </a:xfrm>
          <a:prstGeom prst="rect">
            <a:avLst/>
          </a:prstGeom>
        </p:spPr>
      </p:pic>
      <p:sp>
        <p:nvSpPr>
          <p:cNvPr id="5" name="TextBox 4">
            <a:extLst>
              <a:ext uri="{FF2B5EF4-FFF2-40B4-BE49-F238E27FC236}">
                <a16:creationId xmlns:a16="http://schemas.microsoft.com/office/drawing/2014/main" id="{99ADE493-FD0A-0E44-A83C-93A5C8EAF644}"/>
              </a:ext>
            </a:extLst>
          </p:cNvPr>
          <p:cNvSpPr txBox="1"/>
          <p:nvPr/>
        </p:nvSpPr>
        <p:spPr>
          <a:xfrm>
            <a:off x="1204973" y="1678404"/>
            <a:ext cx="2464136" cy="369332"/>
          </a:xfrm>
          <a:prstGeom prst="rect">
            <a:avLst/>
          </a:prstGeom>
          <a:noFill/>
        </p:spPr>
        <p:txBody>
          <a:bodyPr wrap="none" rtlCol="0">
            <a:spAutoFit/>
          </a:bodyPr>
          <a:lstStyle/>
          <a:p>
            <a:r>
              <a:rPr lang="en-US" b="1" dirty="0"/>
              <a:t>Island Health (VIHA)</a:t>
            </a:r>
          </a:p>
        </p:txBody>
      </p:sp>
      <p:sp>
        <p:nvSpPr>
          <p:cNvPr id="6" name="TextBox 5">
            <a:extLst>
              <a:ext uri="{FF2B5EF4-FFF2-40B4-BE49-F238E27FC236}">
                <a16:creationId xmlns:a16="http://schemas.microsoft.com/office/drawing/2014/main" id="{CF87A35B-8749-CF47-978A-B789AC1DA716}"/>
              </a:ext>
            </a:extLst>
          </p:cNvPr>
          <p:cNvSpPr txBox="1"/>
          <p:nvPr/>
        </p:nvSpPr>
        <p:spPr>
          <a:xfrm>
            <a:off x="790436" y="2131586"/>
            <a:ext cx="2878673" cy="369332"/>
          </a:xfrm>
          <a:prstGeom prst="rect">
            <a:avLst/>
          </a:prstGeom>
          <a:noFill/>
        </p:spPr>
        <p:txBody>
          <a:bodyPr wrap="none" rtlCol="0">
            <a:spAutoFit/>
          </a:bodyPr>
          <a:lstStyle/>
          <a:p>
            <a:r>
              <a:rPr lang="en-US" b="1" dirty="0"/>
              <a:t>Medical Staff: </a:t>
            </a:r>
            <a:r>
              <a:rPr lang="en-US" dirty="0"/>
              <a:t>2,000 people</a:t>
            </a:r>
          </a:p>
        </p:txBody>
      </p:sp>
      <p:sp>
        <p:nvSpPr>
          <p:cNvPr id="7" name="TextBox 6">
            <a:extLst>
              <a:ext uri="{FF2B5EF4-FFF2-40B4-BE49-F238E27FC236}">
                <a16:creationId xmlns:a16="http://schemas.microsoft.com/office/drawing/2014/main" id="{6A8BAAF0-1B77-D84B-B43B-0C5699E8A191}"/>
              </a:ext>
            </a:extLst>
          </p:cNvPr>
          <p:cNvSpPr txBox="1"/>
          <p:nvPr/>
        </p:nvSpPr>
        <p:spPr>
          <a:xfrm>
            <a:off x="573378" y="2508157"/>
            <a:ext cx="3489160" cy="369332"/>
          </a:xfrm>
          <a:prstGeom prst="rect">
            <a:avLst/>
          </a:prstGeom>
          <a:noFill/>
        </p:spPr>
        <p:txBody>
          <a:bodyPr wrap="none" rtlCol="0">
            <a:spAutoFit/>
          </a:bodyPr>
          <a:lstStyle/>
          <a:p>
            <a:r>
              <a:rPr lang="en-US" b="1" dirty="0"/>
              <a:t>Other Employees: </a:t>
            </a:r>
            <a:r>
              <a:rPr lang="en-US" dirty="0"/>
              <a:t>20,000 people</a:t>
            </a:r>
          </a:p>
        </p:txBody>
      </p:sp>
      <p:sp>
        <p:nvSpPr>
          <p:cNvPr id="8" name="TextBox 7">
            <a:extLst>
              <a:ext uri="{FF2B5EF4-FFF2-40B4-BE49-F238E27FC236}">
                <a16:creationId xmlns:a16="http://schemas.microsoft.com/office/drawing/2014/main" id="{A4CF3C00-AD23-C341-9231-81CACB2DF7EB}"/>
              </a:ext>
            </a:extLst>
          </p:cNvPr>
          <p:cNvSpPr txBox="1"/>
          <p:nvPr/>
        </p:nvSpPr>
        <p:spPr>
          <a:xfrm>
            <a:off x="901363" y="2915599"/>
            <a:ext cx="2656818" cy="369332"/>
          </a:xfrm>
          <a:prstGeom prst="rect">
            <a:avLst/>
          </a:prstGeom>
          <a:noFill/>
        </p:spPr>
        <p:txBody>
          <a:bodyPr wrap="none" rtlCol="0">
            <a:spAutoFit/>
          </a:bodyPr>
          <a:lstStyle/>
          <a:p>
            <a:r>
              <a:rPr lang="en-US" b="1" dirty="0"/>
              <a:t>Volunteers: </a:t>
            </a:r>
            <a:r>
              <a:rPr lang="en-US" dirty="0"/>
              <a:t>6,000 people</a:t>
            </a:r>
          </a:p>
        </p:txBody>
      </p:sp>
      <p:pic>
        <p:nvPicPr>
          <p:cNvPr id="3" name="Audio 2">
            <a:hlinkClick r:id="" action="ppaction://media"/>
            <a:extLst>
              <a:ext uri="{FF2B5EF4-FFF2-40B4-BE49-F238E27FC236}">
                <a16:creationId xmlns:a16="http://schemas.microsoft.com/office/drawing/2014/main" id="{4B0C7165-1E1B-4773-64DC-34FBD1745C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67707227"/>
      </p:ext>
    </p:extLst>
  </p:cSld>
  <p:clrMapOvr>
    <a:masterClrMapping/>
  </p:clrMapOvr>
  <mc:AlternateContent xmlns:mc="http://schemas.openxmlformats.org/markup-compatibility/2006">
    <mc:Choice xmlns:p14="http://schemas.microsoft.com/office/powerpoint/2010/main" Requires="p14">
      <p:transition spd="slow" p14:dur="2000" advTm="22709"/>
    </mc:Choice>
    <mc:Fallback>
      <p:transition spd="slow" advTm="22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4E3D6-D2B4-D343-9D5E-A1AE5EF849C4}"/>
              </a:ext>
            </a:extLst>
          </p:cNvPr>
          <p:cNvSpPr>
            <a:spLocks noGrp="1"/>
          </p:cNvSpPr>
          <p:nvPr>
            <p:ph type="title"/>
          </p:nvPr>
        </p:nvSpPr>
        <p:spPr/>
        <p:txBody>
          <a:bodyPr/>
          <a:lstStyle/>
          <a:p>
            <a:pPr algn="ctr"/>
            <a:r>
              <a:rPr lang="en-US" dirty="0"/>
              <a:t>Patient/Consumers/Users</a:t>
            </a:r>
          </a:p>
        </p:txBody>
      </p:sp>
      <p:sp>
        <p:nvSpPr>
          <p:cNvPr id="4" name="TextBox 3">
            <a:extLst>
              <a:ext uri="{FF2B5EF4-FFF2-40B4-BE49-F238E27FC236}">
                <a16:creationId xmlns:a16="http://schemas.microsoft.com/office/drawing/2014/main" id="{024BDD0D-8677-534B-8A81-2C20C2B3573B}"/>
              </a:ext>
            </a:extLst>
          </p:cNvPr>
          <p:cNvSpPr txBox="1"/>
          <p:nvPr/>
        </p:nvSpPr>
        <p:spPr>
          <a:xfrm>
            <a:off x="434446" y="2867334"/>
            <a:ext cx="3718454" cy="369332"/>
          </a:xfrm>
          <a:prstGeom prst="rect">
            <a:avLst/>
          </a:prstGeom>
          <a:noFill/>
        </p:spPr>
        <p:txBody>
          <a:bodyPr wrap="none" rtlCol="0">
            <a:spAutoFit/>
          </a:bodyPr>
          <a:lstStyle/>
          <a:p>
            <a:r>
              <a:rPr lang="en-US" b="1" dirty="0"/>
              <a:t>Patient Population: </a:t>
            </a:r>
            <a:r>
              <a:rPr lang="en-US" dirty="0"/>
              <a:t>794,000 people</a:t>
            </a:r>
          </a:p>
        </p:txBody>
      </p:sp>
      <p:pic>
        <p:nvPicPr>
          <p:cNvPr id="11" name="Picture 10">
            <a:extLst>
              <a:ext uri="{FF2B5EF4-FFF2-40B4-BE49-F238E27FC236}">
                <a16:creationId xmlns:a16="http://schemas.microsoft.com/office/drawing/2014/main" id="{63A8247C-C5DF-C945-A3ED-13FA655A42A9}"/>
              </a:ext>
            </a:extLst>
          </p:cNvPr>
          <p:cNvPicPr>
            <a:picLocks noChangeAspect="1"/>
          </p:cNvPicPr>
          <p:nvPr/>
        </p:nvPicPr>
        <p:blipFill>
          <a:blip r:embed="rId5"/>
          <a:stretch>
            <a:fillRect/>
          </a:stretch>
        </p:blipFill>
        <p:spPr>
          <a:xfrm>
            <a:off x="4638868" y="2539063"/>
            <a:ext cx="3085800" cy="1321045"/>
          </a:xfrm>
          <a:prstGeom prst="rect">
            <a:avLst/>
          </a:prstGeom>
        </p:spPr>
      </p:pic>
      <p:sp>
        <p:nvSpPr>
          <p:cNvPr id="12" name="TextBox 11">
            <a:extLst>
              <a:ext uri="{FF2B5EF4-FFF2-40B4-BE49-F238E27FC236}">
                <a16:creationId xmlns:a16="http://schemas.microsoft.com/office/drawing/2014/main" id="{CD5300CF-9C56-164A-823F-ABB919EA26F3}"/>
              </a:ext>
            </a:extLst>
          </p:cNvPr>
          <p:cNvSpPr txBox="1"/>
          <p:nvPr/>
        </p:nvSpPr>
        <p:spPr>
          <a:xfrm>
            <a:off x="1304588" y="2083638"/>
            <a:ext cx="2464136" cy="369332"/>
          </a:xfrm>
          <a:prstGeom prst="rect">
            <a:avLst/>
          </a:prstGeom>
          <a:noFill/>
        </p:spPr>
        <p:txBody>
          <a:bodyPr wrap="none" rtlCol="0">
            <a:spAutoFit/>
          </a:bodyPr>
          <a:lstStyle/>
          <a:p>
            <a:r>
              <a:rPr lang="en-US" b="1" dirty="0"/>
              <a:t>Island Health (VIHA)</a:t>
            </a:r>
          </a:p>
        </p:txBody>
      </p:sp>
      <p:sp>
        <p:nvSpPr>
          <p:cNvPr id="14" name="TextBox 13">
            <a:extLst>
              <a:ext uri="{FF2B5EF4-FFF2-40B4-BE49-F238E27FC236}">
                <a16:creationId xmlns:a16="http://schemas.microsoft.com/office/drawing/2014/main" id="{DAB7950E-BA3D-62A3-0539-068A1673B5D9}"/>
              </a:ext>
            </a:extLst>
          </p:cNvPr>
          <p:cNvSpPr txBox="1"/>
          <p:nvPr/>
        </p:nvSpPr>
        <p:spPr>
          <a:xfrm>
            <a:off x="434446" y="3490776"/>
            <a:ext cx="11576631" cy="1477328"/>
          </a:xfrm>
          <a:prstGeom prst="rect">
            <a:avLst/>
          </a:prstGeom>
          <a:noFill/>
        </p:spPr>
        <p:txBody>
          <a:bodyPr wrap="none" rtlCol="0">
            <a:spAutoFit/>
          </a:bodyPr>
          <a:lstStyle/>
          <a:p>
            <a:r>
              <a:rPr lang="en-US" b="1" dirty="0"/>
              <a:t>Diversity: </a:t>
            </a:r>
            <a:r>
              <a:rPr lang="en-US" dirty="0"/>
              <a:t> extreme patient diversity and</a:t>
            </a:r>
          </a:p>
          <a:p>
            <a:r>
              <a:rPr lang="en-US" dirty="0"/>
              <a:t>Social determinants of health.</a:t>
            </a:r>
          </a:p>
          <a:p>
            <a:endParaRPr lang="en-US" dirty="0"/>
          </a:p>
          <a:p>
            <a:r>
              <a:rPr lang="en-US" b="1" i="1" dirty="0"/>
              <a:t>Social Determinants of health: </a:t>
            </a:r>
            <a:r>
              <a:rPr lang="en-US" i="1" dirty="0"/>
              <a:t>non-medical factors that greatly impact one’s health outcomes. Examples of social determinants</a:t>
            </a:r>
          </a:p>
          <a:p>
            <a:r>
              <a:rPr lang="en-US" i="1" dirty="0"/>
              <a:t>of health include access to education, economic stability, and social circle.</a:t>
            </a:r>
          </a:p>
        </p:txBody>
      </p:sp>
      <p:pic>
        <p:nvPicPr>
          <p:cNvPr id="3" name="Audio 2">
            <a:hlinkClick r:id="" action="ppaction://media"/>
            <a:extLst>
              <a:ext uri="{FF2B5EF4-FFF2-40B4-BE49-F238E27FC236}">
                <a16:creationId xmlns:a16="http://schemas.microsoft.com/office/drawing/2014/main" id="{BCDFF47A-41F5-8972-C87A-3B33981306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22084477"/>
      </p:ext>
    </p:extLst>
  </p:cSld>
  <p:clrMapOvr>
    <a:masterClrMapping/>
  </p:clrMapOvr>
  <mc:AlternateContent xmlns:mc="http://schemas.openxmlformats.org/markup-compatibility/2006">
    <mc:Choice xmlns:p14="http://schemas.microsoft.com/office/powerpoint/2010/main" Requires="p14">
      <p:transition spd="slow" p14:dur="2000" advTm="29419"/>
    </mc:Choice>
    <mc:Fallback>
      <p:transition spd="slow" advTm="29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C3A1B-1B85-674A-8F75-7EAF7786C376}"/>
              </a:ext>
            </a:extLst>
          </p:cNvPr>
          <p:cNvSpPr>
            <a:spLocks noGrp="1"/>
          </p:cNvSpPr>
          <p:nvPr>
            <p:ph type="title"/>
          </p:nvPr>
        </p:nvSpPr>
        <p:spPr/>
        <p:txBody>
          <a:bodyPr/>
          <a:lstStyle/>
          <a:p>
            <a:pPr algn="ctr"/>
            <a:r>
              <a:rPr lang="en-US" dirty="0"/>
              <a:t>Funding and Expenditure</a:t>
            </a:r>
          </a:p>
        </p:txBody>
      </p:sp>
      <p:sp>
        <p:nvSpPr>
          <p:cNvPr id="6" name="TextBox 5">
            <a:extLst>
              <a:ext uri="{FF2B5EF4-FFF2-40B4-BE49-F238E27FC236}">
                <a16:creationId xmlns:a16="http://schemas.microsoft.com/office/drawing/2014/main" id="{B56322E5-6D00-954D-BF51-9151819DF863}"/>
              </a:ext>
            </a:extLst>
          </p:cNvPr>
          <p:cNvSpPr txBox="1"/>
          <p:nvPr/>
        </p:nvSpPr>
        <p:spPr>
          <a:xfrm>
            <a:off x="962971" y="1597882"/>
            <a:ext cx="2464136" cy="369332"/>
          </a:xfrm>
          <a:prstGeom prst="rect">
            <a:avLst/>
          </a:prstGeom>
          <a:noFill/>
        </p:spPr>
        <p:txBody>
          <a:bodyPr wrap="none" rtlCol="0">
            <a:spAutoFit/>
          </a:bodyPr>
          <a:lstStyle/>
          <a:p>
            <a:r>
              <a:rPr lang="en-US" b="1" dirty="0"/>
              <a:t>Island Health (VIHA)</a:t>
            </a:r>
          </a:p>
        </p:txBody>
      </p:sp>
      <p:sp>
        <p:nvSpPr>
          <p:cNvPr id="8" name="TextBox 7">
            <a:extLst>
              <a:ext uri="{FF2B5EF4-FFF2-40B4-BE49-F238E27FC236}">
                <a16:creationId xmlns:a16="http://schemas.microsoft.com/office/drawing/2014/main" id="{4DF540B1-5E6A-4D49-8A79-B5B5DE1D8F56}"/>
              </a:ext>
            </a:extLst>
          </p:cNvPr>
          <p:cNvSpPr txBox="1"/>
          <p:nvPr/>
        </p:nvSpPr>
        <p:spPr>
          <a:xfrm>
            <a:off x="964254" y="2035465"/>
            <a:ext cx="2938690" cy="369332"/>
          </a:xfrm>
          <a:prstGeom prst="rect">
            <a:avLst/>
          </a:prstGeom>
          <a:noFill/>
        </p:spPr>
        <p:txBody>
          <a:bodyPr wrap="none" rtlCol="0">
            <a:spAutoFit/>
          </a:bodyPr>
          <a:lstStyle/>
          <a:p>
            <a:r>
              <a:rPr lang="en-US" b="1" dirty="0"/>
              <a:t>Annual Budget: </a:t>
            </a:r>
            <a:r>
              <a:rPr lang="en-US" dirty="0"/>
              <a:t>$2.5 Billion</a:t>
            </a:r>
          </a:p>
        </p:txBody>
      </p:sp>
      <p:sp>
        <p:nvSpPr>
          <p:cNvPr id="9" name="TextBox 8">
            <a:extLst>
              <a:ext uri="{FF2B5EF4-FFF2-40B4-BE49-F238E27FC236}">
                <a16:creationId xmlns:a16="http://schemas.microsoft.com/office/drawing/2014/main" id="{D15557FD-815B-234B-BB26-FDDFAEF82FF5}"/>
              </a:ext>
            </a:extLst>
          </p:cNvPr>
          <p:cNvSpPr txBox="1"/>
          <p:nvPr/>
        </p:nvSpPr>
        <p:spPr>
          <a:xfrm>
            <a:off x="964254" y="2596709"/>
            <a:ext cx="2825778" cy="1200329"/>
          </a:xfrm>
          <a:prstGeom prst="rect">
            <a:avLst/>
          </a:prstGeom>
          <a:noFill/>
        </p:spPr>
        <p:txBody>
          <a:bodyPr wrap="square" rtlCol="0">
            <a:spAutoFit/>
          </a:bodyPr>
          <a:lstStyle/>
          <a:p>
            <a:r>
              <a:rPr lang="en-US" b="1" dirty="0"/>
              <a:t>Primary Expenses: </a:t>
            </a:r>
          </a:p>
          <a:p>
            <a:pPr marL="285750" indent="-285750">
              <a:buFont typeface="Arial" panose="020B0604020202020204" pitchFamily="34" charset="0"/>
              <a:buChar char="•"/>
            </a:pPr>
            <a:r>
              <a:rPr lang="en-CA" dirty="0"/>
              <a:t>Acute care (56%)</a:t>
            </a:r>
          </a:p>
          <a:p>
            <a:pPr marL="285750" indent="-285750">
              <a:buFont typeface="Arial" panose="020B0604020202020204" pitchFamily="34" charset="0"/>
              <a:buChar char="•"/>
            </a:pPr>
            <a:r>
              <a:rPr lang="en-CA" dirty="0"/>
              <a:t>Residential care (16%)</a:t>
            </a:r>
          </a:p>
          <a:p>
            <a:pPr marL="285750" indent="-285750">
              <a:buFont typeface="Arial" panose="020B0604020202020204" pitchFamily="34" charset="0"/>
              <a:buChar char="•"/>
            </a:pPr>
            <a:r>
              <a:rPr lang="en-CA" dirty="0"/>
              <a:t>Community care (11%) </a:t>
            </a:r>
            <a:endParaRPr lang="en-US" dirty="0"/>
          </a:p>
        </p:txBody>
      </p:sp>
      <p:sp>
        <p:nvSpPr>
          <p:cNvPr id="10" name="TextBox 9">
            <a:extLst>
              <a:ext uri="{FF2B5EF4-FFF2-40B4-BE49-F238E27FC236}">
                <a16:creationId xmlns:a16="http://schemas.microsoft.com/office/drawing/2014/main" id="{77FC2E3A-5463-C74F-9542-23F92E884B4F}"/>
              </a:ext>
            </a:extLst>
          </p:cNvPr>
          <p:cNvSpPr txBox="1"/>
          <p:nvPr/>
        </p:nvSpPr>
        <p:spPr>
          <a:xfrm>
            <a:off x="880864" y="4035335"/>
            <a:ext cx="2678938" cy="1200329"/>
          </a:xfrm>
          <a:prstGeom prst="rect">
            <a:avLst/>
          </a:prstGeom>
          <a:noFill/>
        </p:spPr>
        <p:txBody>
          <a:bodyPr wrap="none" rtlCol="0">
            <a:spAutoFit/>
          </a:bodyPr>
          <a:lstStyle/>
          <a:p>
            <a:r>
              <a:rPr lang="en-US" b="1" dirty="0"/>
              <a:t>Financial Contributors:</a:t>
            </a:r>
          </a:p>
          <a:p>
            <a:pPr marL="285750" indent="-285750">
              <a:buFont typeface="Arial" panose="020B0604020202020204" pitchFamily="34" charset="0"/>
              <a:buChar char="•"/>
            </a:pPr>
            <a:r>
              <a:rPr lang="en-US" dirty="0"/>
              <a:t>Ministry of Health</a:t>
            </a:r>
          </a:p>
          <a:p>
            <a:pPr marL="285750" indent="-285750">
              <a:buFont typeface="Arial" panose="020B0604020202020204" pitchFamily="34" charset="0"/>
              <a:buChar char="•"/>
            </a:pPr>
            <a:r>
              <a:rPr lang="en-US" dirty="0"/>
              <a:t>MSPs</a:t>
            </a:r>
          </a:p>
          <a:p>
            <a:pPr marL="285750" indent="-285750">
              <a:buFont typeface="Arial" panose="020B0604020202020204" pitchFamily="34" charset="0"/>
              <a:buChar char="•"/>
            </a:pPr>
            <a:r>
              <a:rPr lang="en-US" dirty="0"/>
              <a:t>Private Donations </a:t>
            </a:r>
          </a:p>
        </p:txBody>
      </p:sp>
      <p:pic>
        <p:nvPicPr>
          <p:cNvPr id="14" name="Picture 13" descr="A picture containing screenshot&#10;&#10;Description automatically generated">
            <a:extLst>
              <a:ext uri="{FF2B5EF4-FFF2-40B4-BE49-F238E27FC236}">
                <a16:creationId xmlns:a16="http://schemas.microsoft.com/office/drawing/2014/main" id="{A5BDBE09-43C4-F344-A7FD-FE65BA7A52B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142420" y="1773348"/>
            <a:ext cx="3750911" cy="2504485"/>
          </a:xfrm>
          <a:prstGeom prst="rect">
            <a:avLst/>
          </a:prstGeom>
        </p:spPr>
      </p:pic>
      <p:cxnSp>
        <p:nvCxnSpPr>
          <p:cNvPr id="20" name="Elbow Connector 19">
            <a:extLst>
              <a:ext uri="{FF2B5EF4-FFF2-40B4-BE49-F238E27FC236}">
                <a16:creationId xmlns:a16="http://schemas.microsoft.com/office/drawing/2014/main" id="{3265E01A-4CDD-504F-88F6-C65EB71F9E7E}"/>
              </a:ext>
            </a:extLst>
          </p:cNvPr>
          <p:cNvCxnSpPr/>
          <p:nvPr/>
        </p:nvCxnSpPr>
        <p:spPr>
          <a:xfrm>
            <a:off x="3409406" y="1829528"/>
            <a:ext cx="1123405" cy="666346"/>
          </a:xfrm>
          <a:prstGeom prst="bentConnector3">
            <a:avLst/>
          </a:prstGeom>
          <a:ln>
            <a:tailEnd type="triangle"/>
          </a:ln>
        </p:spPr>
        <p:style>
          <a:lnRef idx="1">
            <a:schemeClr val="accent2"/>
          </a:lnRef>
          <a:fillRef idx="0">
            <a:schemeClr val="accent2"/>
          </a:fillRef>
          <a:effectRef idx="0">
            <a:schemeClr val="accent2"/>
          </a:effectRef>
          <a:fontRef idx="minor">
            <a:schemeClr val="tx1"/>
          </a:fontRef>
        </p:style>
      </p:cxnSp>
      <p:pic>
        <p:nvPicPr>
          <p:cNvPr id="3" name="Audio 2">
            <a:hlinkClick r:id="" action="ppaction://media"/>
            <a:extLst>
              <a:ext uri="{FF2B5EF4-FFF2-40B4-BE49-F238E27FC236}">
                <a16:creationId xmlns:a16="http://schemas.microsoft.com/office/drawing/2014/main" id="{D2D26754-E984-C2B1-DA4F-7A5FF78009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095590589"/>
      </p:ext>
    </p:extLst>
  </p:cSld>
  <p:clrMapOvr>
    <a:masterClrMapping/>
  </p:clrMapOvr>
  <mc:AlternateContent xmlns:mc="http://schemas.openxmlformats.org/markup-compatibility/2006">
    <mc:Choice xmlns:p14="http://schemas.microsoft.com/office/powerpoint/2010/main" Requires="p14">
      <p:transition spd="slow" p14:dur="2000" advTm="27747"/>
    </mc:Choice>
    <mc:Fallback>
      <p:transition spd="slow" advTm="27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Century Gothic"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4663</TotalTime>
  <Words>1163</Words>
  <Application>Microsoft Macintosh PowerPoint</Application>
  <PresentationFormat>Widescreen</PresentationFormat>
  <Paragraphs>103</Paragraphs>
  <Slides>11</Slides>
  <Notes>11</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Century Gothic</vt:lpstr>
      <vt:lpstr>Garamond</vt:lpstr>
      <vt:lpstr>Gill Sans MT</vt:lpstr>
      <vt:lpstr>SavonVTI</vt:lpstr>
      <vt:lpstr>Island Health  </vt:lpstr>
      <vt:lpstr>History and Background</vt:lpstr>
      <vt:lpstr>Mission, Vision and Goals </vt:lpstr>
      <vt:lpstr>Organizational Structure</vt:lpstr>
      <vt:lpstr>Organizational Culture</vt:lpstr>
      <vt:lpstr>Facilities &amp; Services</vt:lpstr>
      <vt:lpstr>Employees</vt:lpstr>
      <vt:lpstr>Patient/Consumers/Users</vt:lpstr>
      <vt:lpstr>Funding and Expenditure</vt:lpstr>
      <vt:lpstr>Collaboration</vt:lpstr>
      <vt:lpstr>Additional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Island Health  &amp;  Central Health</dc:title>
  <dc:creator>catrionahopper@gmail.com</dc:creator>
  <cp:lastModifiedBy>catrionahopper@gmail.com</cp:lastModifiedBy>
  <cp:revision>60</cp:revision>
  <dcterms:created xsi:type="dcterms:W3CDTF">2020-03-29T21:36:36Z</dcterms:created>
  <dcterms:modified xsi:type="dcterms:W3CDTF">2022-06-14T00:31:12Z</dcterms:modified>
</cp:coreProperties>
</file>